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1" r:id="rId5"/>
    <p:sldId id="262" r:id="rId6"/>
    <p:sldId id="272" r:id="rId7"/>
    <p:sldId id="260" r:id="rId8"/>
    <p:sldId id="265" r:id="rId9"/>
    <p:sldId id="266" r:id="rId10"/>
    <p:sldId id="273" r:id="rId11"/>
    <p:sldId id="274" r:id="rId12"/>
    <p:sldId id="267" r:id="rId13"/>
    <p:sldId id="269" r:id="rId14"/>
    <p:sldId id="275" r:id="rId15"/>
    <p:sldId id="270" r:id="rId16"/>
    <p:sldId id="276" r:id="rId17"/>
    <p:sldId id="277" r:id="rId18"/>
    <p:sldId id="278" r:id="rId19"/>
    <p:sldId id="263" r:id="rId20"/>
    <p:sldId id="264" r:id="rId21"/>
    <p:sldId id="280" r:id="rId22"/>
    <p:sldId id="281" r:id="rId23"/>
    <p:sldId id="283"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33CC"/>
    <a:srgbClr val="CC99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6E9BBBC-A824-47E7-9A87-BDE6FD08C7AC}" type="datetimeFigureOut">
              <a:rPr lang="tr-TR" smtClean="0"/>
              <a:pPr/>
              <a:t>23.10.2018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9B8642D-DBE6-438B-99C5-B69F24FE25AF}" type="slidenum">
              <a:rPr lang="tr-TR" smtClean="0"/>
              <a:pPr/>
              <a:t>‹#›</a:t>
            </a:fld>
            <a:endParaRPr lang="tr-T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6E9BBBC-A824-47E7-9A87-BDE6FD08C7AC}" type="datetimeFigureOut">
              <a:rPr lang="tr-TR" smtClean="0"/>
              <a:pPr/>
              <a:t>23.10.2018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9B8642D-DBE6-438B-99C5-B69F24FE25AF}" type="slidenum">
              <a:rPr lang="tr-TR" smtClean="0"/>
              <a:pPr/>
              <a:t>‹#›</a:t>
            </a:fld>
            <a:endParaRPr lang="tr-T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6E9BBBC-A824-47E7-9A87-BDE6FD08C7AC}" type="datetimeFigureOut">
              <a:rPr lang="tr-TR" smtClean="0"/>
              <a:pPr/>
              <a:t>23.10.2018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9B8642D-DBE6-438B-99C5-B69F24FE25AF}" type="slidenum">
              <a:rPr lang="tr-TR" smtClean="0"/>
              <a:pPr/>
              <a:t>‹#›</a:t>
            </a:fld>
            <a:endParaRPr lang="tr-T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6E9BBBC-A824-47E7-9A87-BDE6FD08C7AC}" type="datetimeFigureOut">
              <a:rPr lang="tr-TR" smtClean="0"/>
              <a:pPr/>
              <a:t>23.10.2018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9B8642D-DBE6-438B-99C5-B69F24FE25AF}" type="slidenum">
              <a:rPr lang="tr-TR" smtClean="0"/>
              <a:pPr/>
              <a:t>‹#›</a:t>
            </a:fld>
            <a:endParaRPr lang="tr-T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6E9BBBC-A824-47E7-9A87-BDE6FD08C7AC}" type="datetimeFigureOut">
              <a:rPr lang="tr-TR" smtClean="0"/>
              <a:pPr/>
              <a:t>23.10.2018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9B8642D-DBE6-438B-99C5-B69F24FE25AF}" type="slidenum">
              <a:rPr lang="tr-TR" smtClean="0"/>
              <a:pPr/>
              <a:t>‹#›</a:t>
            </a:fld>
            <a:endParaRPr lang="tr-T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6E9BBBC-A824-47E7-9A87-BDE6FD08C7AC}" type="datetimeFigureOut">
              <a:rPr lang="tr-TR" smtClean="0"/>
              <a:pPr/>
              <a:t>23.10.2018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9B8642D-DBE6-438B-99C5-B69F24FE25AF}" type="slidenum">
              <a:rPr lang="tr-TR" smtClean="0"/>
              <a:pPr/>
              <a:t>‹#›</a:t>
            </a:fld>
            <a:endParaRPr lang="tr-T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6E9BBBC-A824-47E7-9A87-BDE6FD08C7AC}" type="datetimeFigureOut">
              <a:rPr lang="tr-TR" smtClean="0"/>
              <a:pPr/>
              <a:t>23.10.2018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9B8642D-DBE6-438B-99C5-B69F24FE25AF}" type="slidenum">
              <a:rPr lang="tr-TR" smtClean="0"/>
              <a:pPr/>
              <a:t>‹#›</a:t>
            </a:fld>
            <a:endParaRPr lang="tr-T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6E9BBBC-A824-47E7-9A87-BDE6FD08C7AC}" type="datetimeFigureOut">
              <a:rPr lang="tr-TR" smtClean="0"/>
              <a:pPr/>
              <a:t>23.10.2018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9B8642D-DBE6-438B-99C5-B69F24FE25AF}" type="slidenum">
              <a:rPr lang="tr-TR" smtClean="0"/>
              <a:pPr/>
              <a:t>‹#›</a:t>
            </a:fld>
            <a:endParaRPr lang="tr-T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6E9BBBC-A824-47E7-9A87-BDE6FD08C7AC}" type="datetimeFigureOut">
              <a:rPr lang="tr-TR" smtClean="0"/>
              <a:pPr/>
              <a:t>23.10.2018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9B8642D-DBE6-438B-99C5-B69F24FE25AF}" type="slidenum">
              <a:rPr lang="tr-TR" smtClean="0"/>
              <a:pPr/>
              <a:t>‹#›</a:t>
            </a:fld>
            <a:endParaRPr lang="tr-T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6E9BBBC-A824-47E7-9A87-BDE6FD08C7AC}" type="datetimeFigureOut">
              <a:rPr lang="tr-TR" smtClean="0"/>
              <a:pPr/>
              <a:t>23.10.2018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9B8642D-DBE6-438B-99C5-B69F24FE25AF}" type="slidenum">
              <a:rPr lang="tr-TR" smtClean="0"/>
              <a:pPr/>
              <a:t>‹#›</a:t>
            </a:fld>
            <a:endParaRPr lang="tr-T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6E9BBBC-A824-47E7-9A87-BDE6FD08C7AC}" type="datetimeFigureOut">
              <a:rPr lang="tr-TR" smtClean="0"/>
              <a:pPr/>
              <a:t>23.10.2018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9B8642D-DBE6-438B-99C5-B69F24FE25AF}" type="slidenum">
              <a:rPr lang="tr-TR" smtClean="0"/>
              <a:pPr/>
              <a:t>‹#›</a:t>
            </a:fld>
            <a:endParaRPr lang="tr-T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shadeToTitle="1">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9BBBC-A824-47E7-9A87-BDE6FD08C7AC}" type="datetimeFigureOut">
              <a:rPr lang="tr-TR" smtClean="0"/>
              <a:pPr/>
              <a:t>23.10.2018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8642D-DBE6-438B-99C5-B69F24FE25A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skiweb.kutuphane.itu.edu.tr/t/04/wos/wos.as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yayindokum.itu.edu.tr/Admin/Author.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nature.com/news/bibliometrics-the-leiden-manifesto-for-research-metrics-1.1735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jiscmail.ac.uk/cgi-bin/webadmin?A0=INORMS-RES-EVAL" TargetMode="External"/><Relationship Id="rId2" Type="http://schemas.openxmlformats.org/officeDocument/2006/relationships/hyperlink" Target="http://www.metrics-toolkit.org/abou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leidenmanifesto.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143116"/>
            <a:ext cx="8229600" cy="2286016"/>
          </a:xfrm>
        </p:spPr>
        <p:txBody>
          <a:bodyPr>
            <a:normAutofit/>
          </a:bodyPr>
          <a:lstStyle/>
          <a:p>
            <a:r>
              <a:rPr lang="tr-TR" b="1" dirty="0" smtClean="0">
                <a:latin typeface="Arial Narrow" pitchFamily="34" charset="0"/>
              </a:rPr>
              <a:t>İTÜ Kütüphane </a:t>
            </a:r>
            <a:r>
              <a:rPr lang="tr-TR" b="1" dirty="0" err="1" smtClean="0">
                <a:latin typeface="Arial Narrow" pitchFamily="34" charset="0"/>
              </a:rPr>
              <a:t>Bibliyometri</a:t>
            </a:r>
            <a:r>
              <a:rPr lang="tr-TR" b="1" dirty="0" smtClean="0">
                <a:latin typeface="Arial Narrow" pitchFamily="34" charset="0"/>
              </a:rPr>
              <a:t> Çalışmaları,</a:t>
            </a:r>
            <a:br>
              <a:rPr lang="tr-TR" b="1" dirty="0" smtClean="0">
                <a:latin typeface="Arial Narrow" pitchFamily="34" charset="0"/>
              </a:rPr>
            </a:br>
            <a:r>
              <a:rPr lang="tr-TR" sz="2800" b="1" dirty="0" smtClean="0">
                <a:latin typeface="Arial Narrow" pitchFamily="34" charset="0"/>
              </a:rPr>
              <a:t>Gülçin Kubat, İTÜ Mustafa İnan Kütüphanesi, İstanbul</a:t>
            </a:r>
            <a:endParaRPr lang="tr-TR" sz="2800" b="1" dirty="0">
              <a:latin typeface="Arial Narrow" pitchFamily="34" charset="0"/>
            </a:endParaRPr>
          </a:p>
        </p:txBody>
      </p:sp>
      <p:pic>
        <p:nvPicPr>
          <p:cNvPr id="4" name="3 Resim" descr="indir.png"/>
          <p:cNvPicPr>
            <a:picLocks noChangeAspect="1"/>
          </p:cNvPicPr>
          <p:nvPr/>
        </p:nvPicPr>
        <p:blipFill>
          <a:blip r:embed="rId2"/>
          <a:stretch>
            <a:fillRect/>
          </a:stretch>
        </p:blipFill>
        <p:spPr>
          <a:xfrm>
            <a:off x="0" y="0"/>
            <a:ext cx="3369731" cy="1928802"/>
          </a:xfrm>
          <a:prstGeom prst="rect">
            <a:avLst/>
          </a:prstGeom>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8229600" cy="1143000"/>
          </a:xfrm>
        </p:spPr>
        <p:txBody>
          <a:bodyPr>
            <a:noAutofit/>
          </a:bodyPr>
          <a:lstStyle/>
          <a:p>
            <a:pPr lvl="0" algn="l"/>
            <a:r>
              <a:rPr lang="tr-TR" sz="3600" b="1" dirty="0" smtClean="0">
                <a:latin typeface="Arial Narrow" pitchFamily="34" charset="0"/>
              </a:rPr>
              <a:t>Web of </a:t>
            </a:r>
            <a:r>
              <a:rPr lang="tr-TR" sz="3600" b="1" dirty="0" err="1" smtClean="0">
                <a:latin typeface="Arial Narrow" pitchFamily="34" charset="0"/>
              </a:rPr>
              <a:t>Science</a:t>
            </a:r>
            <a:r>
              <a:rPr lang="tr-TR" sz="3600" b="1" dirty="0" smtClean="0">
                <a:latin typeface="Arial Narrow" pitchFamily="34" charset="0"/>
              </a:rPr>
              <a:t>, </a:t>
            </a:r>
            <a:r>
              <a:rPr lang="tr-TR" sz="3600" b="1" dirty="0" err="1" smtClean="0">
                <a:latin typeface="Arial Narrow" pitchFamily="34" charset="0"/>
              </a:rPr>
              <a:t>Scopus</a:t>
            </a:r>
            <a:r>
              <a:rPr lang="tr-TR" sz="3600" b="1" dirty="0" smtClean="0">
                <a:latin typeface="Arial Narrow" pitchFamily="34" charset="0"/>
              </a:rPr>
              <a:t> ile yapılan çalışmalar</a:t>
            </a:r>
            <a:r>
              <a:rPr lang="tr-TR" sz="3600" b="1" dirty="0" smtClean="0"/>
              <a:t/>
            </a:r>
            <a:br>
              <a:rPr lang="tr-TR" sz="3600" b="1" dirty="0" smtClean="0"/>
            </a:br>
            <a:endParaRPr lang="tr-TR" sz="3600" b="1" dirty="0"/>
          </a:p>
        </p:txBody>
      </p:sp>
      <p:sp>
        <p:nvSpPr>
          <p:cNvPr id="3" name="2 İçerik Yer Tutucusu"/>
          <p:cNvSpPr>
            <a:spLocks noGrp="1"/>
          </p:cNvSpPr>
          <p:nvPr>
            <p:ph idx="1"/>
          </p:nvPr>
        </p:nvSpPr>
        <p:spPr/>
        <p:txBody>
          <a:bodyPr>
            <a:normAutofit lnSpcReduction="10000"/>
          </a:bodyPr>
          <a:lstStyle/>
          <a:p>
            <a:pPr lvl="0">
              <a:buFont typeface="Wingdings" pitchFamily="2" charset="2"/>
              <a:buChar char="Ø"/>
            </a:pPr>
            <a:r>
              <a:rPr lang="tr-TR" dirty="0" smtClean="0">
                <a:latin typeface="Arial Narrow" pitchFamily="34" charset="0"/>
              </a:rPr>
              <a:t>2010-2016 döneminde üniversite yönetiminin talebiyle çoğunlukla yıl sonunda, dönem dönem yıl içerisinde WOS, </a:t>
            </a:r>
            <a:r>
              <a:rPr lang="tr-TR" dirty="0" err="1" smtClean="0">
                <a:latin typeface="Arial Narrow" pitchFamily="34" charset="0"/>
              </a:rPr>
              <a:t>Scopus</a:t>
            </a:r>
            <a:r>
              <a:rPr lang="tr-TR" dirty="0" smtClean="0">
                <a:latin typeface="Arial Narrow" pitchFamily="34" charset="0"/>
              </a:rPr>
              <a:t> üzerinden;</a:t>
            </a:r>
          </a:p>
          <a:p>
            <a:pPr lvl="0">
              <a:buFont typeface="Wingdings" pitchFamily="2" charset="2"/>
              <a:buChar char="Ø"/>
            </a:pPr>
            <a:r>
              <a:rPr lang="tr-TR" dirty="0" smtClean="0">
                <a:latin typeface="Arial Narrow" pitchFamily="34" charset="0"/>
              </a:rPr>
              <a:t>Toplam yıllık yayın ve Atıf sayısı,</a:t>
            </a:r>
          </a:p>
          <a:p>
            <a:pPr lvl="0">
              <a:buFont typeface="Wingdings" pitchFamily="2" charset="2"/>
              <a:buChar char="Ø"/>
            </a:pPr>
            <a:r>
              <a:rPr lang="tr-TR" dirty="0" smtClean="0">
                <a:latin typeface="Arial Narrow" pitchFamily="34" charset="0"/>
              </a:rPr>
              <a:t>Zirve(Top) yayınların, yazarların listesi</a:t>
            </a:r>
          </a:p>
          <a:p>
            <a:pPr lvl="0">
              <a:buFont typeface="Wingdings" pitchFamily="2" charset="2"/>
              <a:buChar char="Ø"/>
            </a:pPr>
            <a:r>
              <a:rPr lang="tr-TR" dirty="0" smtClean="0">
                <a:latin typeface="Arial Narrow" pitchFamily="34" charset="0"/>
              </a:rPr>
              <a:t>Zirve(Top)  500 yazar listesi ve h-indeksleri</a:t>
            </a:r>
          </a:p>
          <a:p>
            <a:pPr lvl="0">
              <a:buFont typeface="Wingdings" pitchFamily="2" charset="2"/>
              <a:buChar char="Ø"/>
            </a:pPr>
            <a:r>
              <a:rPr lang="tr-TR" dirty="0" smtClean="0">
                <a:latin typeface="Arial Narrow" pitchFamily="34" charset="0"/>
              </a:rPr>
              <a:t>Yıl bazında ve geriye dönük son beş yıl yayın ve atıf sayıları, top 500 yazar listesinin alınması ve üniversite yönetimiyle paylaşılması</a:t>
            </a:r>
          </a:p>
          <a:p>
            <a:endParaRPr lang="tr-TR"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l"/>
            <a:r>
              <a:rPr lang="tr-TR" b="1" dirty="0" smtClean="0">
                <a:latin typeface="Arial Narrow" pitchFamily="34" charset="0"/>
              </a:rPr>
              <a:t>Web of </a:t>
            </a:r>
            <a:r>
              <a:rPr lang="tr-TR" b="1" dirty="0" err="1" smtClean="0">
                <a:latin typeface="Arial Narrow" pitchFamily="34" charset="0"/>
              </a:rPr>
              <a:t>Science</a:t>
            </a:r>
            <a:r>
              <a:rPr lang="tr-TR" b="1" dirty="0" smtClean="0">
                <a:latin typeface="Arial Narrow" pitchFamily="34" charset="0"/>
              </a:rPr>
              <a:t>, </a:t>
            </a:r>
            <a:r>
              <a:rPr lang="tr-TR" b="1" dirty="0" err="1" smtClean="0">
                <a:latin typeface="Arial Narrow" pitchFamily="34" charset="0"/>
              </a:rPr>
              <a:t>Scopus</a:t>
            </a:r>
            <a:r>
              <a:rPr lang="tr-TR" b="1" dirty="0" smtClean="0">
                <a:latin typeface="Arial Narrow" pitchFamily="34" charset="0"/>
              </a:rPr>
              <a:t> ile yapılan çalışmalar</a:t>
            </a:r>
            <a:endParaRPr lang="tr-TR" b="1" dirty="0">
              <a:latin typeface="Arial Narrow" pitchFamily="34" charset="0"/>
            </a:endParaRPr>
          </a:p>
        </p:txBody>
      </p:sp>
      <p:sp>
        <p:nvSpPr>
          <p:cNvPr id="3" name="2 İçerik Yer Tutucusu"/>
          <p:cNvSpPr>
            <a:spLocks noGrp="1"/>
          </p:cNvSpPr>
          <p:nvPr>
            <p:ph idx="1"/>
          </p:nvPr>
        </p:nvSpPr>
        <p:spPr/>
        <p:txBody>
          <a:bodyPr>
            <a:noAutofit/>
          </a:bodyPr>
          <a:lstStyle/>
          <a:p>
            <a:r>
              <a:rPr lang="tr-TR" sz="2400" dirty="0" smtClean="0">
                <a:latin typeface="Arial Narrow" pitchFamily="34" charset="0"/>
              </a:rPr>
              <a:t>ÖRNEK </a:t>
            </a:r>
            <a:br>
              <a:rPr lang="tr-TR" sz="2400" dirty="0" smtClean="0">
                <a:latin typeface="Arial Narrow" pitchFamily="34" charset="0"/>
              </a:rPr>
            </a:br>
            <a:r>
              <a:rPr lang="tr-TR" sz="2400" dirty="0" smtClean="0">
                <a:latin typeface="Arial Narrow" pitchFamily="34" charset="0"/>
              </a:rPr>
              <a:t>yayın sayılarımız; </a:t>
            </a:r>
            <a:br>
              <a:rPr lang="tr-TR" sz="2400" dirty="0" smtClean="0">
                <a:latin typeface="Arial Narrow" pitchFamily="34" charset="0"/>
              </a:rPr>
            </a:br>
            <a:r>
              <a:rPr lang="tr-TR" sz="2400" dirty="0" smtClean="0">
                <a:latin typeface="Arial Narrow" pitchFamily="34" charset="0"/>
              </a:rPr>
              <a:t>WOS </a:t>
            </a:r>
            <a:br>
              <a:rPr lang="tr-TR" sz="2400" dirty="0" smtClean="0">
                <a:latin typeface="Arial Narrow" pitchFamily="34" charset="0"/>
              </a:rPr>
            </a:br>
            <a:r>
              <a:rPr lang="tr-TR" sz="2400" dirty="0" smtClean="0">
                <a:latin typeface="Arial Narrow" pitchFamily="34" charset="0"/>
              </a:rPr>
              <a:t>2012 tüm yayınlar; 1163 </a:t>
            </a:r>
            <a:br>
              <a:rPr lang="tr-TR" sz="2400" dirty="0" smtClean="0">
                <a:latin typeface="Arial Narrow" pitchFamily="34" charset="0"/>
              </a:rPr>
            </a:br>
            <a:r>
              <a:rPr lang="tr-TR" sz="2400" dirty="0" smtClean="0">
                <a:latin typeface="Arial Narrow" pitchFamily="34" charset="0"/>
              </a:rPr>
              <a:t>2013 tüm yayınlar; 1265 </a:t>
            </a:r>
            <a:br>
              <a:rPr lang="tr-TR" sz="2400" dirty="0" smtClean="0">
                <a:latin typeface="Arial Narrow" pitchFamily="34" charset="0"/>
              </a:rPr>
            </a:br>
            <a:r>
              <a:rPr lang="tr-TR" sz="2400" dirty="0" smtClean="0">
                <a:latin typeface="Arial Narrow" pitchFamily="34" charset="0"/>
              </a:rPr>
              <a:t>2014 tüm yayınlar; 1255 </a:t>
            </a:r>
            <a:br>
              <a:rPr lang="tr-TR" sz="2400" dirty="0" smtClean="0">
                <a:latin typeface="Arial Narrow" pitchFamily="34" charset="0"/>
              </a:rPr>
            </a:br>
            <a:r>
              <a:rPr lang="tr-TR" sz="2400" dirty="0" smtClean="0">
                <a:latin typeface="Arial Narrow" pitchFamily="34" charset="0"/>
              </a:rPr>
              <a:t>2015 tüm yayınlar; 865 </a:t>
            </a:r>
            <a:br>
              <a:rPr lang="tr-TR" sz="2400" dirty="0" smtClean="0">
                <a:latin typeface="Arial Narrow" pitchFamily="34" charset="0"/>
              </a:rPr>
            </a:br>
            <a:r>
              <a:rPr lang="tr-TR" sz="2400" dirty="0" smtClean="0">
                <a:latin typeface="Arial Narrow" pitchFamily="34" charset="0"/>
              </a:rPr>
              <a:t>SCOPUS </a:t>
            </a:r>
            <a:br>
              <a:rPr lang="tr-TR" sz="2400" dirty="0" smtClean="0">
                <a:latin typeface="Arial Narrow" pitchFamily="34" charset="0"/>
              </a:rPr>
            </a:br>
            <a:r>
              <a:rPr lang="tr-TR" sz="2400" dirty="0" smtClean="0">
                <a:latin typeface="Arial Narrow" pitchFamily="34" charset="0"/>
              </a:rPr>
              <a:t>2012 tüm yayınlar; 1514 </a:t>
            </a:r>
            <a:br>
              <a:rPr lang="tr-TR" sz="2400" dirty="0" smtClean="0">
                <a:latin typeface="Arial Narrow" pitchFamily="34" charset="0"/>
              </a:rPr>
            </a:br>
            <a:r>
              <a:rPr lang="tr-TR" sz="2400" dirty="0" smtClean="0">
                <a:latin typeface="Arial Narrow" pitchFamily="34" charset="0"/>
              </a:rPr>
              <a:t>2013 tüm yayınlar; 1540 </a:t>
            </a:r>
            <a:br>
              <a:rPr lang="tr-TR" sz="2400" dirty="0" smtClean="0">
                <a:latin typeface="Arial Narrow" pitchFamily="34" charset="0"/>
              </a:rPr>
            </a:br>
            <a:r>
              <a:rPr lang="tr-TR" sz="2400" dirty="0" smtClean="0">
                <a:latin typeface="Arial Narrow" pitchFamily="34" charset="0"/>
              </a:rPr>
              <a:t>2014 tüm yayınlar; 1460 </a:t>
            </a:r>
            <a:br>
              <a:rPr lang="tr-TR" sz="2400" dirty="0" smtClean="0">
                <a:latin typeface="Arial Narrow" pitchFamily="34" charset="0"/>
              </a:rPr>
            </a:br>
            <a:r>
              <a:rPr lang="tr-TR" sz="2400" dirty="0" smtClean="0">
                <a:latin typeface="Arial Narrow" pitchFamily="34" charset="0"/>
              </a:rPr>
              <a:t>2015 tüm yayınlar; 1128</a:t>
            </a:r>
          </a:p>
          <a:p>
            <a:r>
              <a:rPr lang="tr-TR" sz="2400" dirty="0" smtClean="0">
                <a:latin typeface="Arial Narrow" pitchFamily="34" charset="0"/>
              </a:rPr>
              <a:t>2016 da </a:t>
            </a:r>
            <a:r>
              <a:rPr lang="tr-TR" sz="2400" dirty="0" err="1" smtClean="0">
                <a:latin typeface="Arial Narrow" pitchFamily="34" charset="0"/>
              </a:rPr>
              <a:t>Scopus</a:t>
            </a:r>
            <a:r>
              <a:rPr lang="tr-TR" sz="2400" dirty="0" smtClean="0">
                <a:latin typeface="Arial Narrow" pitchFamily="34" charset="0"/>
              </a:rPr>
              <a:t> EKUAL kapsamına alındı ve sürekli erişim sağlandı</a:t>
            </a:r>
            <a:endParaRPr lang="tr-TR" sz="2400" dirty="0">
              <a:latin typeface="Arial Narrow" pitchFamily="34"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85728"/>
            <a:ext cx="8229600" cy="1143000"/>
          </a:xfrm>
        </p:spPr>
        <p:txBody>
          <a:bodyPr>
            <a:normAutofit fontScale="90000"/>
          </a:bodyPr>
          <a:lstStyle/>
          <a:p>
            <a:pPr lvl="0" algn="l"/>
            <a:r>
              <a:rPr lang="tr-TR" dirty="0" smtClean="0"/>
              <a:t/>
            </a:r>
            <a:br>
              <a:rPr lang="tr-TR" dirty="0" smtClean="0"/>
            </a:br>
            <a:r>
              <a:rPr lang="tr-TR" b="1" dirty="0" smtClean="0"/>
              <a:t>“</a:t>
            </a:r>
            <a:r>
              <a:rPr lang="tr-TR" b="1" dirty="0" smtClean="0">
                <a:latin typeface="Arial Narrow" pitchFamily="34" charset="0"/>
              </a:rPr>
              <a:t>WOS İTÜ Yayınları” web programı</a:t>
            </a:r>
            <a:br>
              <a:rPr lang="tr-TR" b="1" dirty="0" smtClean="0">
                <a:latin typeface="Arial Narrow" pitchFamily="34" charset="0"/>
              </a:rPr>
            </a:br>
            <a:endParaRPr lang="tr-TR" b="1" dirty="0">
              <a:latin typeface="Arial Narrow" pitchFamily="34" charset="0"/>
            </a:endParaRPr>
          </a:p>
        </p:txBody>
      </p:sp>
      <p:sp>
        <p:nvSpPr>
          <p:cNvPr id="3" name="2 İçerik Yer Tutucusu"/>
          <p:cNvSpPr>
            <a:spLocks noGrp="1"/>
          </p:cNvSpPr>
          <p:nvPr>
            <p:ph idx="1"/>
          </p:nvPr>
        </p:nvSpPr>
        <p:spPr/>
        <p:txBody>
          <a:bodyPr>
            <a:normAutofit/>
          </a:bodyPr>
          <a:lstStyle/>
          <a:p>
            <a:pPr lvl="0">
              <a:buFont typeface="Wingdings" pitchFamily="2" charset="2"/>
              <a:buChar char="Ø"/>
            </a:pPr>
            <a:r>
              <a:rPr lang="tr-TR" sz="1700" u="sng" dirty="0" smtClean="0">
                <a:latin typeface="Arial Narrow" pitchFamily="34" charset="0"/>
                <a:hlinkClick r:id="rId2"/>
              </a:rPr>
              <a:t>http</a:t>
            </a:r>
            <a:r>
              <a:rPr lang="tr-TR" sz="1700" u="sng" dirty="0">
                <a:latin typeface="Arial Narrow" pitchFamily="34" charset="0"/>
                <a:hlinkClick r:id="rId2"/>
              </a:rPr>
              <a:t>://eskiweb.kutuphane.itu.edu.tr/t/04/wos/wos.asp</a:t>
            </a:r>
            <a:endParaRPr lang="tr-TR" sz="1700" dirty="0">
              <a:latin typeface="Arial Narrow" pitchFamily="34" charset="0"/>
            </a:endParaRPr>
          </a:p>
          <a:p>
            <a:pPr>
              <a:buFont typeface="Wingdings" pitchFamily="2" charset="2"/>
              <a:buChar char="Ø"/>
            </a:pPr>
            <a:r>
              <a:rPr lang="tr-TR" dirty="0" smtClean="0">
                <a:latin typeface="Arial Narrow" pitchFamily="34" charset="0"/>
              </a:rPr>
              <a:t>İTÜ </a:t>
            </a:r>
            <a:r>
              <a:rPr lang="tr-TR" dirty="0">
                <a:latin typeface="Arial Narrow" pitchFamily="34" charset="0"/>
              </a:rPr>
              <a:t>Yayınlarının </a:t>
            </a:r>
            <a:r>
              <a:rPr lang="tr-TR" dirty="0" smtClean="0">
                <a:latin typeface="Arial Narrow" pitchFamily="34" charset="0"/>
              </a:rPr>
              <a:t>kurum içi ve dışında paylaşımı </a:t>
            </a:r>
            <a:r>
              <a:rPr lang="tr-TR" dirty="0">
                <a:latin typeface="Arial Narrow" pitchFamily="34" charset="0"/>
              </a:rPr>
              <a:t>YÖK, ULAKBİM gibi üst düzey akademik kurumlara veri sağlanması için </a:t>
            </a:r>
            <a:r>
              <a:rPr lang="tr-TR" b="1" dirty="0">
                <a:latin typeface="Arial Narrow" pitchFamily="34" charset="0"/>
              </a:rPr>
              <a:t>Web Of </a:t>
            </a:r>
            <a:r>
              <a:rPr lang="tr-TR" b="1" dirty="0" err="1">
                <a:latin typeface="Arial Narrow" pitchFamily="34" charset="0"/>
              </a:rPr>
              <a:t>Science</a:t>
            </a:r>
            <a:r>
              <a:rPr lang="tr-TR" b="1" dirty="0">
                <a:latin typeface="Arial Narrow" pitchFamily="34" charset="0"/>
              </a:rPr>
              <a:t> </a:t>
            </a:r>
            <a:r>
              <a:rPr lang="tr-TR" b="1" dirty="0" smtClean="0">
                <a:latin typeface="Arial Narrow" pitchFamily="34" charset="0"/>
              </a:rPr>
              <a:t>ITU Yayınları </a:t>
            </a:r>
            <a:r>
              <a:rPr lang="tr-TR" dirty="0">
                <a:latin typeface="Arial Narrow" pitchFamily="34" charset="0"/>
              </a:rPr>
              <a:t>web sitesinin kütüphane web sitesi üzerinden yayına konması ve 2010 yılına değin bu araç üzerinden üniversite yayınlarının tespiti, takibi ve </a:t>
            </a:r>
            <a:r>
              <a:rPr lang="tr-TR" dirty="0" smtClean="0">
                <a:latin typeface="Arial Narrow" pitchFamily="34" charset="0"/>
              </a:rPr>
              <a:t>paylaşımı sağlandı.</a:t>
            </a:r>
            <a:endParaRPr lang="tr-TR" dirty="0">
              <a:latin typeface="Arial Narrow" pitchFamily="34"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428604"/>
            <a:ext cx="8229600" cy="725470"/>
          </a:xfrm>
        </p:spPr>
        <p:txBody>
          <a:bodyPr>
            <a:normAutofit fontScale="90000"/>
          </a:bodyPr>
          <a:lstStyle/>
          <a:p>
            <a:pPr lvl="0" algn="l"/>
            <a:r>
              <a:rPr lang="tr-TR" b="1" dirty="0" smtClean="0">
                <a:latin typeface="Arial Narrow" pitchFamily="34" charset="0"/>
              </a:rPr>
              <a:t>İTÜ Yayın Döküm Sistemi</a:t>
            </a:r>
            <a:br>
              <a:rPr lang="tr-TR" b="1" dirty="0" smtClean="0">
                <a:latin typeface="Arial Narrow" pitchFamily="34" charset="0"/>
              </a:rPr>
            </a:br>
            <a:endParaRPr lang="tr-TR" b="1" dirty="0">
              <a:latin typeface="Arial Narrow" pitchFamily="34" charset="0"/>
            </a:endParaRPr>
          </a:p>
        </p:txBody>
      </p:sp>
      <p:sp>
        <p:nvSpPr>
          <p:cNvPr id="3" name="2 İçerik Yer Tutucusu"/>
          <p:cNvSpPr>
            <a:spLocks noGrp="1"/>
          </p:cNvSpPr>
          <p:nvPr>
            <p:ph idx="1"/>
          </p:nvPr>
        </p:nvSpPr>
        <p:spPr>
          <a:xfrm>
            <a:off x="457200" y="1142984"/>
            <a:ext cx="8229600" cy="4983179"/>
          </a:xfrm>
        </p:spPr>
        <p:txBody>
          <a:bodyPr>
            <a:normAutofit fontScale="92500" lnSpcReduction="20000"/>
          </a:bodyPr>
          <a:lstStyle/>
          <a:p>
            <a:endParaRPr lang="tr-TR" dirty="0" smtClean="0">
              <a:latin typeface="Arial Narrow" pitchFamily="34" charset="0"/>
            </a:endParaRPr>
          </a:p>
          <a:p>
            <a:pPr>
              <a:buFont typeface="Wingdings" pitchFamily="2" charset="2"/>
              <a:buChar char="Ø"/>
            </a:pPr>
            <a:r>
              <a:rPr lang="tr-TR" sz="3600" dirty="0" smtClean="0">
                <a:latin typeface="Arial Narrow" pitchFamily="34" charset="0"/>
              </a:rPr>
              <a:t>Web </a:t>
            </a:r>
            <a:r>
              <a:rPr lang="tr-TR" sz="3600" dirty="0">
                <a:latin typeface="Arial Narrow" pitchFamily="34" charset="0"/>
              </a:rPr>
              <a:t>tabanlı çevrimiçi </a:t>
            </a:r>
            <a:r>
              <a:rPr lang="tr-TR" sz="3600" dirty="0" err="1" smtClean="0">
                <a:latin typeface="Arial Narrow" pitchFamily="34" charset="0"/>
              </a:rPr>
              <a:t>Scopus</a:t>
            </a:r>
            <a:r>
              <a:rPr lang="tr-TR" sz="3600" dirty="0" smtClean="0">
                <a:latin typeface="Arial Narrow" pitchFamily="34" charset="0"/>
              </a:rPr>
              <a:t>’ </a:t>
            </a:r>
            <a:r>
              <a:rPr lang="tr-TR" sz="3600" dirty="0" err="1" smtClean="0">
                <a:latin typeface="Arial Narrow" pitchFamily="34" charset="0"/>
              </a:rPr>
              <a:t>taki</a:t>
            </a:r>
            <a:r>
              <a:rPr lang="tr-TR" sz="3600" dirty="0" smtClean="0">
                <a:latin typeface="Arial Narrow" pitchFamily="34" charset="0"/>
              </a:rPr>
              <a:t> </a:t>
            </a:r>
            <a:r>
              <a:rPr lang="tr-TR" sz="3600" dirty="0">
                <a:latin typeface="Arial Narrow" pitchFamily="34" charset="0"/>
              </a:rPr>
              <a:t>İTÜ yayınlarına </a:t>
            </a:r>
            <a:r>
              <a:rPr lang="tr-TR" sz="3600" dirty="0" smtClean="0">
                <a:latin typeface="Arial Narrow" pitchFamily="34" charset="0"/>
              </a:rPr>
              <a:t>dayalı anlık ölçüm sağlayabilen </a:t>
            </a:r>
            <a:r>
              <a:rPr lang="tr-TR" sz="3600" dirty="0">
                <a:latin typeface="Arial Narrow" pitchFamily="34" charset="0"/>
              </a:rPr>
              <a:t>performans ölçüm aracıdır. </a:t>
            </a:r>
            <a:r>
              <a:rPr lang="tr-TR" sz="3600" dirty="0" smtClean="0">
                <a:latin typeface="Arial Narrow" pitchFamily="34" charset="0"/>
              </a:rPr>
              <a:t>Yayın verisi </a:t>
            </a:r>
            <a:r>
              <a:rPr lang="tr-TR" sz="3600" dirty="0" err="1">
                <a:latin typeface="Arial Narrow" pitchFamily="34" charset="0"/>
              </a:rPr>
              <a:t>Scopus</a:t>
            </a:r>
            <a:r>
              <a:rPr lang="tr-TR" sz="3600" dirty="0">
                <a:latin typeface="Arial Narrow" pitchFamily="34" charset="0"/>
              </a:rPr>
              <a:t>’ </a:t>
            </a:r>
            <a:r>
              <a:rPr lang="tr-TR" sz="3600" dirty="0" smtClean="0">
                <a:latin typeface="Arial Narrow" pitchFamily="34" charset="0"/>
              </a:rPr>
              <a:t>tan otomatik </a:t>
            </a:r>
            <a:r>
              <a:rPr lang="tr-TR" sz="3600" dirty="0">
                <a:latin typeface="Arial Narrow" pitchFamily="34" charset="0"/>
              </a:rPr>
              <a:t>olarak </a:t>
            </a:r>
            <a:r>
              <a:rPr lang="tr-TR" sz="3600" dirty="0" smtClean="0">
                <a:latin typeface="Arial Narrow" pitchFamily="34" charset="0"/>
              </a:rPr>
              <a:t>çekilir.</a:t>
            </a:r>
          </a:p>
          <a:p>
            <a:pPr>
              <a:buFont typeface="Wingdings" pitchFamily="2" charset="2"/>
              <a:buChar char="Ø"/>
            </a:pPr>
            <a:r>
              <a:rPr lang="tr-TR" sz="3600" dirty="0" err="1" smtClean="0">
                <a:latin typeface="Arial Narrow" pitchFamily="34" charset="0"/>
              </a:rPr>
              <a:t>Scopus</a:t>
            </a:r>
            <a:r>
              <a:rPr lang="tr-TR" sz="3600" dirty="0" smtClean="0">
                <a:latin typeface="Arial Narrow" pitchFamily="34" charset="0"/>
              </a:rPr>
              <a:t>’ tan haftalık çekilen yayınlar el ile sistem üzerinde tek tek ilgili fakülte ve birime atanır. Bu işlemi </a:t>
            </a:r>
            <a:r>
              <a:rPr lang="tr-TR" sz="3600" dirty="0" err="1" smtClean="0">
                <a:latin typeface="Arial Narrow" pitchFamily="34" charset="0"/>
              </a:rPr>
              <a:t>bibliyometri</a:t>
            </a:r>
            <a:r>
              <a:rPr lang="tr-TR" sz="3600" dirty="0" smtClean="0">
                <a:latin typeface="Arial Narrow" pitchFamily="34" charset="0"/>
              </a:rPr>
              <a:t> kütüphanecisi yapar. </a:t>
            </a:r>
          </a:p>
          <a:p>
            <a:pPr>
              <a:buFont typeface="Wingdings" pitchFamily="2" charset="2"/>
              <a:buChar char="Ø"/>
            </a:pPr>
            <a:r>
              <a:rPr lang="tr-TR" sz="3600" dirty="0" smtClean="0">
                <a:latin typeface="Arial Narrow" pitchFamily="34" charset="0"/>
              </a:rPr>
              <a:t>İTÜ </a:t>
            </a:r>
            <a:r>
              <a:rPr lang="tr-TR" sz="3600" dirty="0">
                <a:latin typeface="Arial Narrow" pitchFamily="34" charset="0"/>
              </a:rPr>
              <a:t>yetkilendirmesi( İTÜ Mail ) ile sisteme giriş </a:t>
            </a:r>
            <a:r>
              <a:rPr lang="tr-TR" sz="3600" dirty="0" smtClean="0">
                <a:latin typeface="Arial Narrow" pitchFamily="34" charset="0"/>
              </a:rPr>
              <a:t>yapılmaktadır</a:t>
            </a:r>
            <a:r>
              <a:rPr lang="tr-TR" sz="3600" dirty="0">
                <a:latin typeface="Arial Narrow" pitchFamily="34" charset="0"/>
              </a:rPr>
              <a:t>. Projesi, </a:t>
            </a:r>
            <a:r>
              <a:rPr lang="tr-TR" sz="3600" dirty="0" smtClean="0">
                <a:latin typeface="Arial Narrow" pitchFamily="34" charset="0"/>
              </a:rPr>
              <a:t>yazılımı ve </a:t>
            </a:r>
            <a:r>
              <a:rPr lang="tr-TR" sz="3600" dirty="0">
                <a:latin typeface="Arial Narrow" pitchFamily="34" charset="0"/>
              </a:rPr>
              <a:t>insan kaynağı </a:t>
            </a:r>
            <a:r>
              <a:rPr lang="tr-TR" sz="3600" dirty="0" smtClean="0">
                <a:latin typeface="Arial Narrow" pitchFamily="34" charset="0"/>
              </a:rPr>
              <a:t>İTÜ </a:t>
            </a:r>
            <a:r>
              <a:rPr lang="tr-TR" sz="3600" dirty="0">
                <a:latin typeface="Arial Narrow" pitchFamily="34" charset="0"/>
              </a:rPr>
              <a:t>Kütüphane’ ye aittir. </a:t>
            </a:r>
          </a:p>
          <a:p>
            <a:endParaRPr lang="tr-TR"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l"/>
            <a:r>
              <a:rPr lang="tr-TR" b="1" dirty="0" smtClean="0">
                <a:latin typeface="Arial Narrow" pitchFamily="34" charset="0"/>
              </a:rPr>
              <a:t/>
            </a:r>
            <a:br>
              <a:rPr lang="tr-TR" b="1" dirty="0" smtClean="0">
                <a:latin typeface="Arial Narrow" pitchFamily="34" charset="0"/>
              </a:rPr>
            </a:br>
            <a:r>
              <a:rPr lang="tr-TR" b="1" dirty="0" smtClean="0">
                <a:latin typeface="Arial Narrow" pitchFamily="34" charset="0"/>
              </a:rPr>
              <a:t>Sistemin Çalışma Şekli: </a:t>
            </a:r>
            <a:br>
              <a:rPr lang="tr-TR" b="1" dirty="0" smtClean="0">
                <a:latin typeface="Arial Narrow" pitchFamily="34" charset="0"/>
              </a:rPr>
            </a:br>
            <a:endParaRPr lang="tr-TR" b="1" dirty="0">
              <a:latin typeface="Arial Narrow" pitchFamily="34" charset="0"/>
            </a:endParaRPr>
          </a:p>
        </p:txBody>
      </p:sp>
      <p:sp>
        <p:nvSpPr>
          <p:cNvPr id="3" name="2 İçerik Yer Tutucusu"/>
          <p:cNvSpPr>
            <a:spLocks noGrp="1"/>
          </p:cNvSpPr>
          <p:nvPr>
            <p:ph idx="1"/>
          </p:nvPr>
        </p:nvSpPr>
        <p:spPr>
          <a:xfrm>
            <a:off x="457200" y="1600200"/>
            <a:ext cx="8229600" cy="4829196"/>
          </a:xfrm>
        </p:spPr>
        <p:txBody>
          <a:bodyPr>
            <a:normAutofit fontScale="25000" lnSpcReduction="20000"/>
          </a:bodyPr>
          <a:lstStyle/>
          <a:p>
            <a:pPr>
              <a:buFont typeface="Wingdings" pitchFamily="2" charset="2"/>
              <a:buChar char="Ø"/>
            </a:pPr>
            <a:r>
              <a:rPr lang="tr-TR" sz="8000" dirty="0" smtClean="0">
                <a:latin typeface="Arial Narrow" pitchFamily="34" charset="0"/>
              </a:rPr>
              <a:t>Örnek: 1016 tane yazar, fakülte ve bölümleriyle ilişkilendirilmek üzere bekliyor.</a:t>
            </a:r>
            <a:br>
              <a:rPr lang="tr-TR" sz="8000" dirty="0" smtClean="0">
                <a:latin typeface="Arial Narrow" pitchFamily="34" charset="0"/>
              </a:rPr>
            </a:br>
            <a:r>
              <a:rPr lang="tr-TR" sz="8000" u="sng" dirty="0" smtClean="0">
                <a:latin typeface="Arial Narrow" pitchFamily="34" charset="0"/>
                <a:hlinkClick r:id="rId2"/>
              </a:rPr>
              <a:t>www.</a:t>
            </a:r>
            <a:r>
              <a:rPr lang="tr-TR" sz="8000" u="sng" dirty="0" err="1" smtClean="0">
                <a:latin typeface="Arial Narrow" pitchFamily="34" charset="0"/>
                <a:hlinkClick r:id="rId2"/>
              </a:rPr>
              <a:t>yayindokum</a:t>
            </a:r>
            <a:r>
              <a:rPr lang="tr-TR" sz="8000" u="sng" dirty="0" smtClean="0">
                <a:latin typeface="Arial Narrow" pitchFamily="34" charset="0"/>
                <a:hlinkClick r:id="rId2"/>
              </a:rPr>
              <a:t>.</a:t>
            </a:r>
            <a:r>
              <a:rPr lang="tr-TR" sz="8000" u="sng" dirty="0" err="1" smtClean="0">
                <a:latin typeface="Arial Narrow" pitchFamily="34" charset="0"/>
                <a:hlinkClick r:id="rId2"/>
              </a:rPr>
              <a:t>itu</a:t>
            </a:r>
            <a:r>
              <a:rPr lang="tr-TR" sz="8000" u="sng" dirty="0" smtClean="0">
                <a:latin typeface="Arial Narrow" pitchFamily="34" charset="0"/>
                <a:hlinkClick r:id="rId2"/>
              </a:rPr>
              <a:t>.edu.tr/</a:t>
            </a:r>
            <a:r>
              <a:rPr lang="tr-TR" sz="8000" u="sng" dirty="0" err="1" smtClean="0">
                <a:latin typeface="Arial Narrow" pitchFamily="34" charset="0"/>
                <a:hlinkClick r:id="rId2"/>
              </a:rPr>
              <a:t>Admin</a:t>
            </a:r>
            <a:r>
              <a:rPr lang="tr-TR" sz="8000" u="sng" dirty="0" smtClean="0">
                <a:latin typeface="Arial Narrow" pitchFamily="34" charset="0"/>
                <a:hlinkClick r:id="rId2"/>
              </a:rPr>
              <a:t>/</a:t>
            </a:r>
            <a:r>
              <a:rPr lang="tr-TR" sz="8000" u="sng" dirty="0" err="1" smtClean="0">
                <a:latin typeface="Arial Narrow" pitchFamily="34" charset="0"/>
                <a:hlinkClick r:id="rId2"/>
              </a:rPr>
              <a:t>Author</a:t>
            </a:r>
            <a:r>
              <a:rPr lang="tr-TR" sz="8000" u="sng" dirty="0" smtClean="0">
                <a:latin typeface="Arial Narrow" pitchFamily="34" charset="0"/>
                <a:hlinkClick r:id="rId2"/>
              </a:rPr>
              <a:t>.</a:t>
            </a:r>
            <a:r>
              <a:rPr lang="tr-TR" sz="8000" u="sng" dirty="0" err="1" smtClean="0">
                <a:latin typeface="Arial Narrow" pitchFamily="34" charset="0"/>
                <a:hlinkClick r:id="rId2"/>
              </a:rPr>
              <a:t>aspx</a:t>
            </a:r>
            <a:endParaRPr lang="tr-TR" sz="8000" dirty="0" smtClean="0">
              <a:latin typeface="Arial Narrow" pitchFamily="34" charset="0"/>
            </a:endParaRPr>
          </a:p>
          <a:p>
            <a:pPr>
              <a:buFont typeface="Wingdings" pitchFamily="2" charset="2"/>
              <a:buChar char="Ø"/>
            </a:pPr>
            <a:endParaRPr lang="tr-TR" sz="8000" dirty="0" smtClean="0">
              <a:latin typeface="Arial Narrow" pitchFamily="34" charset="0"/>
            </a:endParaRPr>
          </a:p>
          <a:p>
            <a:pPr>
              <a:buFont typeface="Wingdings" pitchFamily="2" charset="2"/>
              <a:buChar char="Ø"/>
            </a:pPr>
            <a:r>
              <a:rPr lang="tr-TR" sz="8000" dirty="0" smtClean="0">
                <a:latin typeface="Arial Narrow" pitchFamily="34" charset="0"/>
              </a:rPr>
              <a:t>İTÜ’nün akademik tüm birimleri( fakülte, enstitü, bölüm) ve yazarları sistemde önceden  elle tanımlanmıştır. İTÜ adresli </a:t>
            </a:r>
            <a:r>
              <a:rPr lang="tr-TR" sz="8000" dirty="0" err="1" smtClean="0">
                <a:latin typeface="Arial Narrow" pitchFamily="34" charset="0"/>
              </a:rPr>
              <a:t>Scopus</a:t>
            </a:r>
            <a:r>
              <a:rPr lang="tr-TR" sz="8000" dirty="0" smtClean="0">
                <a:latin typeface="Arial Narrow" pitchFamily="34" charset="0"/>
              </a:rPr>
              <a:t> verisi yazılıma haftalık olarak düzenli bir biçimde otomatik olarak aktarılmaktadır Sisteme otomatik  ve düzenli olarak aktarılan İTÜ adresli yayınlar kütüphane </a:t>
            </a:r>
            <a:r>
              <a:rPr lang="tr-TR" sz="8000" dirty="0" err="1" smtClean="0">
                <a:latin typeface="Arial Narrow" pitchFamily="34" charset="0"/>
              </a:rPr>
              <a:t>bibliyometri</a:t>
            </a:r>
            <a:r>
              <a:rPr lang="tr-TR" sz="8000" dirty="0" smtClean="0">
                <a:latin typeface="Arial Narrow" pitchFamily="34" charset="0"/>
              </a:rPr>
              <a:t> ekibi tarafından el ile tek tek ilgili bölüm ve birim altında haftalık veriyi yeniden organize etmektedir.  Bu sayede İTÜ’nün her fakültesi ve altında yer alan birimleri, enstitülerinin yazarları, yayınları, </a:t>
            </a:r>
            <a:r>
              <a:rPr lang="tr-TR" sz="8000" dirty="0" err="1" smtClean="0">
                <a:latin typeface="Arial Narrow" pitchFamily="34" charset="0"/>
              </a:rPr>
              <a:t>hindekslerinin</a:t>
            </a:r>
            <a:r>
              <a:rPr lang="tr-TR" sz="8000" dirty="0" smtClean="0">
                <a:latin typeface="Arial Narrow" pitchFamily="34" charset="0"/>
              </a:rPr>
              <a:t> rapor halinde dökümü  istendiği her an ulaşılabilir olmuştur. İlgili raporlara üniversitede dileyen her İTÜ </a:t>
            </a:r>
            <a:r>
              <a:rPr lang="tr-TR" sz="8000" dirty="0" err="1" smtClean="0">
                <a:latin typeface="Arial Narrow" pitchFamily="34" charset="0"/>
              </a:rPr>
              <a:t>lü</a:t>
            </a:r>
            <a:r>
              <a:rPr lang="tr-TR" sz="8000" dirty="0" smtClean="0">
                <a:latin typeface="Arial Narrow" pitchFamily="34" charset="0"/>
              </a:rPr>
              <a:t> ulaşabilir konumdadır. Yayınların İTÜ akademisyenleri ile eşleştirmesinde İTÜ rehber, İTÜ Güncel Personel Listesi, Bölüm web sitelerinden yararlanılmıştır. Emekli öğretim elemanları ve öğrencilerin İTÜ adresli yayınları raporlamanın dışında tutulmuştur. İTÜ’ de kadrolu personelin yayınları hedef alınmıştır.</a:t>
            </a:r>
          </a:p>
          <a:p>
            <a:pPr>
              <a:buFont typeface="Wingdings" pitchFamily="2" charset="2"/>
              <a:buChar char="Ø"/>
            </a:pPr>
            <a:endParaRPr lang="tr-TR" sz="8000" dirty="0" smtClean="0">
              <a:latin typeface="Arial Narrow" pitchFamily="34" charset="0"/>
            </a:endParaRPr>
          </a:p>
          <a:p>
            <a:pPr>
              <a:buFont typeface="Wingdings" pitchFamily="2" charset="2"/>
              <a:buChar char="Ø"/>
            </a:pPr>
            <a:r>
              <a:rPr lang="tr-TR" sz="8000" dirty="0" smtClean="0">
                <a:latin typeface="Arial Narrow" pitchFamily="34" charset="0"/>
              </a:rPr>
              <a:t>Sistemden eksiksiz/başarılı rapor alabilmek için tekbiçim yazar profili ve tek biçim İTÜ adresinin önemi öne çıkmaktadır. Her İTÜ’lü akademisyenin akademik yayınlarında İTÜ adresini eksiksiz ve tek biçim kullanması gerekli ve önemlidir.</a:t>
            </a:r>
          </a:p>
          <a:p>
            <a:endParaRPr lang="tr-TR"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l"/>
            <a:r>
              <a:rPr lang="tr-TR" b="1" dirty="0" smtClean="0">
                <a:latin typeface="Arial Narrow" pitchFamily="34" charset="0"/>
              </a:rPr>
              <a:t>Mevcut Durum:</a:t>
            </a:r>
            <a:br>
              <a:rPr lang="tr-TR" b="1" dirty="0" smtClean="0">
                <a:latin typeface="Arial Narrow" pitchFamily="34" charset="0"/>
              </a:rPr>
            </a:br>
            <a:endParaRPr lang="tr-TR" b="1" dirty="0">
              <a:latin typeface="Arial Narrow" pitchFamily="34" charset="0"/>
            </a:endParaRPr>
          </a:p>
        </p:txBody>
      </p:sp>
      <p:sp>
        <p:nvSpPr>
          <p:cNvPr id="3" name="2 İçerik Yer Tutucusu"/>
          <p:cNvSpPr>
            <a:spLocks noGrp="1"/>
          </p:cNvSpPr>
          <p:nvPr>
            <p:ph idx="1"/>
          </p:nvPr>
        </p:nvSpPr>
        <p:spPr/>
        <p:txBody>
          <a:bodyPr>
            <a:normAutofit fontScale="85000" lnSpcReduction="10000"/>
          </a:bodyPr>
          <a:lstStyle/>
          <a:p>
            <a:pPr>
              <a:buFont typeface="Wingdings" pitchFamily="2" charset="2"/>
              <a:buChar char="Ø"/>
            </a:pPr>
            <a:r>
              <a:rPr lang="tr-TR" dirty="0" smtClean="0">
                <a:latin typeface="Arial Narrow" pitchFamily="34" charset="0"/>
              </a:rPr>
              <a:t>İTÜ’ de çoğunlukla yayınlarda ve yazar profillerinde tek biçimlikten uzak oluş sebebiyle sistem yaklaşık yarı verimde rapor üretmiştir. </a:t>
            </a:r>
          </a:p>
          <a:p>
            <a:pPr>
              <a:buFont typeface="Wingdings" pitchFamily="2" charset="2"/>
              <a:buChar char="Ø"/>
            </a:pPr>
            <a:r>
              <a:rPr lang="tr-TR" dirty="0" smtClean="0">
                <a:latin typeface="Arial Narrow" pitchFamily="34" charset="0"/>
              </a:rPr>
              <a:t>Yayın-yazar eşleştirmelerinde bir yazarın 7 ayrı profili olduğu gözlemlenmiştir. </a:t>
            </a:r>
          </a:p>
          <a:p>
            <a:pPr>
              <a:buFont typeface="Wingdings" pitchFamily="2" charset="2"/>
              <a:buChar char="Ø"/>
            </a:pPr>
            <a:r>
              <a:rPr lang="tr-TR" dirty="0" smtClean="0">
                <a:latin typeface="Arial Narrow" pitchFamily="34" charset="0"/>
              </a:rPr>
              <a:t>Yapılması gereken ilgili veritabanlarında yazar profillerindeki </a:t>
            </a:r>
            <a:r>
              <a:rPr lang="tr-TR" dirty="0" err="1" smtClean="0">
                <a:latin typeface="Arial Narrow" pitchFamily="34" charset="0"/>
              </a:rPr>
              <a:t>deduplikasyonlar</a:t>
            </a:r>
            <a:r>
              <a:rPr lang="tr-TR" dirty="0" smtClean="0">
                <a:latin typeface="Arial Narrow" pitchFamily="34" charset="0"/>
              </a:rPr>
              <a:t>  mutlaka yazar tarafından yok edilmelidir. </a:t>
            </a:r>
          </a:p>
          <a:p>
            <a:pPr>
              <a:buFont typeface="Wingdings" pitchFamily="2" charset="2"/>
              <a:buChar char="Ø"/>
            </a:pPr>
            <a:r>
              <a:rPr lang="tr-TR" dirty="0" smtClean="0">
                <a:latin typeface="Arial Narrow" pitchFamily="34" charset="0"/>
              </a:rPr>
              <a:t>Yazarlar </a:t>
            </a:r>
            <a:r>
              <a:rPr lang="tr-TR" dirty="0" err="1" smtClean="0">
                <a:latin typeface="Arial Narrow" pitchFamily="34" charset="0"/>
              </a:rPr>
              <a:t>scopus</a:t>
            </a:r>
            <a:r>
              <a:rPr lang="tr-TR" dirty="0" smtClean="0">
                <a:latin typeface="Arial Narrow" pitchFamily="34" charset="0"/>
              </a:rPr>
              <a:t>, </a:t>
            </a:r>
            <a:r>
              <a:rPr lang="tr-TR" dirty="0" err="1" smtClean="0">
                <a:latin typeface="Arial Narrow" pitchFamily="34" charset="0"/>
              </a:rPr>
              <a:t>wos</a:t>
            </a:r>
            <a:r>
              <a:rPr lang="tr-TR" dirty="0" smtClean="0">
                <a:latin typeface="Arial Narrow" pitchFamily="34" charset="0"/>
              </a:rPr>
              <a:t>, </a:t>
            </a:r>
            <a:r>
              <a:rPr lang="tr-TR" dirty="0" err="1" smtClean="0">
                <a:latin typeface="Arial Narrow" pitchFamily="34" charset="0"/>
              </a:rPr>
              <a:t>google</a:t>
            </a:r>
            <a:r>
              <a:rPr lang="tr-TR" dirty="0" smtClean="0">
                <a:latin typeface="Arial Narrow" pitchFamily="34" charset="0"/>
              </a:rPr>
              <a:t> </a:t>
            </a:r>
            <a:r>
              <a:rPr lang="tr-TR" dirty="0" err="1" smtClean="0">
                <a:latin typeface="Arial Narrow" pitchFamily="34" charset="0"/>
              </a:rPr>
              <a:t>scholar</a:t>
            </a:r>
            <a:r>
              <a:rPr lang="tr-TR" dirty="0" smtClean="0">
                <a:latin typeface="Arial Narrow" pitchFamily="34" charset="0"/>
              </a:rPr>
              <a:t> veritabanlarındaki tüm yayınlarını tek bir profil altında toplamalıdır.</a:t>
            </a:r>
          </a:p>
          <a:p>
            <a:pPr>
              <a:buFont typeface="Wingdings" pitchFamily="2" charset="2"/>
              <a:buChar char="Ø"/>
            </a:pPr>
            <a:r>
              <a:rPr lang="tr-TR" dirty="0" err="1" smtClean="0">
                <a:latin typeface="Arial Narrow" pitchFamily="34" charset="0"/>
              </a:rPr>
              <a:t>ORCID’in</a:t>
            </a:r>
            <a:r>
              <a:rPr lang="tr-TR" dirty="0" smtClean="0">
                <a:latin typeface="Arial Narrow" pitchFamily="34" charset="0"/>
              </a:rPr>
              <a:t> kullanımı akademisyenler arasında yaygın hale gelmelidir.( 5.5 milyon ID)</a:t>
            </a:r>
          </a:p>
          <a:p>
            <a:endParaRPr lang="tr-TR" dirty="0">
              <a:latin typeface="Arial Narrow" pitchFamily="34"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14290"/>
            <a:ext cx="8229600" cy="1143000"/>
          </a:xfrm>
        </p:spPr>
        <p:txBody>
          <a:bodyPr>
            <a:normAutofit/>
          </a:bodyPr>
          <a:lstStyle/>
          <a:p>
            <a:pPr algn="l"/>
            <a:r>
              <a:rPr lang="tr-TR" b="1" dirty="0" smtClean="0">
                <a:latin typeface="Arial Narrow" pitchFamily="34" charset="0"/>
              </a:rPr>
              <a:t>Yazar profili güncelleme çalışması</a:t>
            </a:r>
            <a:endParaRPr lang="tr-TR" b="1" dirty="0">
              <a:latin typeface="Arial Narrow" pitchFamily="34" charset="0"/>
            </a:endParaRPr>
          </a:p>
        </p:txBody>
      </p:sp>
      <p:sp>
        <p:nvSpPr>
          <p:cNvPr id="3" name="2 İçerik Yer Tutucusu"/>
          <p:cNvSpPr>
            <a:spLocks noGrp="1"/>
          </p:cNvSpPr>
          <p:nvPr>
            <p:ph idx="1"/>
          </p:nvPr>
        </p:nvSpPr>
        <p:spPr>
          <a:xfrm>
            <a:off x="428596" y="1357298"/>
            <a:ext cx="8229600" cy="4525963"/>
          </a:xfrm>
        </p:spPr>
        <p:txBody>
          <a:bodyPr>
            <a:normAutofit fontScale="85000" lnSpcReduction="20000"/>
          </a:bodyPr>
          <a:lstStyle/>
          <a:p>
            <a:endParaRPr lang="tr-TR" dirty="0" smtClean="0"/>
          </a:p>
          <a:p>
            <a:pPr>
              <a:buFont typeface="Wingdings" pitchFamily="2" charset="2"/>
              <a:buChar char="Ø"/>
            </a:pPr>
            <a:r>
              <a:rPr lang="tr-TR" dirty="0" smtClean="0">
                <a:latin typeface="Arial Narrow" pitchFamily="34" charset="0"/>
              </a:rPr>
              <a:t>Üniversite yönetimince dekanlıklar tarafından fakülte ve bölümleri temsilen görevlendirilmiş </a:t>
            </a:r>
            <a:r>
              <a:rPr lang="tr-TR" dirty="0" err="1" smtClean="0">
                <a:latin typeface="Arial Narrow" pitchFamily="34" charset="0"/>
              </a:rPr>
              <a:t>akademisiyenler</a:t>
            </a:r>
            <a:r>
              <a:rPr lang="tr-TR" dirty="0" smtClean="0">
                <a:latin typeface="Arial Narrow" pitchFamily="34" charset="0"/>
              </a:rPr>
              <a:t> birkaç kez </a:t>
            </a:r>
            <a:r>
              <a:rPr lang="tr-TR" dirty="0" err="1" smtClean="0">
                <a:latin typeface="Arial Narrow" pitchFamily="34" charset="0"/>
              </a:rPr>
              <a:t>Scopus</a:t>
            </a:r>
            <a:r>
              <a:rPr lang="tr-TR" dirty="0" smtClean="0">
                <a:latin typeface="Arial Narrow" pitchFamily="34" charset="0"/>
              </a:rPr>
              <a:t> yetkilileri ve </a:t>
            </a:r>
            <a:r>
              <a:rPr lang="tr-TR" dirty="0" err="1" smtClean="0">
                <a:latin typeface="Arial Narrow" pitchFamily="34" charset="0"/>
              </a:rPr>
              <a:t>bibliyometri</a:t>
            </a:r>
            <a:r>
              <a:rPr lang="tr-TR" dirty="0" smtClean="0">
                <a:latin typeface="Arial Narrow" pitchFamily="34" charset="0"/>
              </a:rPr>
              <a:t> kütüphanecileri ile kütüphanede bir araya geldi.</a:t>
            </a:r>
          </a:p>
          <a:p>
            <a:pPr>
              <a:buFont typeface="Wingdings" pitchFamily="2" charset="2"/>
              <a:buChar char="Ø"/>
            </a:pPr>
            <a:r>
              <a:rPr lang="tr-TR" b="1" dirty="0" smtClean="0">
                <a:latin typeface="Arial Narrow" pitchFamily="34" charset="0"/>
              </a:rPr>
              <a:t>SCOPUS YAZAR PROFİLİ OLUŞTURMA KILAVUZU </a:t>
            </a:r>
            <a:r>
              <a:rPr lang="tr-TR" dirty="0" smtClean="0">
                <a:latin typeface="Arial Narrow" pitchFamily="34" charset="0"/>
              </a:rPr>
              <a:t>yayımlandı  ve  üniversitede  tüm akademisyenlere dağıtıldı</a:t>
            </a:r>
          </a:p>
          <a:p>
            <a:pPr>
              <a:buFont typeface="Wingdings" pitchFamily="2" charset="2"/>
              <a:buChar char="Ø"/>
            </a:pPr>
            <a:r>
              <a:rPr lang="tr-TR" dirty="0" smtClean="0">
                <a:latin typeface="Arial Narrow" pitchFamily="34" charset="0"/>
              </a:rPr>
              <a:t>Kütüphane web sitesi VERİTABANLARI SAYFASI SCOPUS  bölümüne kılavuzun dijital versiyonu eklendi.</a:t>
            </a:r>
          </a:p>
          <a:p>
            <a:pPr>
              <a:buFont typeface="Wingdings" pitchFamily="2" charset="2"/>
              <a:buChar char="Ø"/>
            </a:pPr>
            <a:r>
              <a:rPr lang="tr-TR" dirty="0" err="1" smtClean="0">
                <a:latin typeface="Arial Narrow" pitchFamily="34" charset="0"/>
              </a:rPr>
              <a:t>Bibliyometri</a:t>
            </a:r>
            <a:r>
              <a:rPr lang="tr-TR" dirty="0" smtClean="0">
                <a:latin typeface="Arial Narrow" pitchFamily="34" charset="0"/>
              </a:rPr>
              <a:t> Ekibi eşleşmeyen yayınlar ile ilgili ilgili fakülteler ile telefon görüşmeleri, yazışmalar yaptı ve ilgili yayınlar ile </a:t>
            </a:r>
            <a:r>
              <a:rPr lang="tr-TR" dirty="0" err="1" smtClean="0">
                <a:latin typeface="Arial Narrow" pitchFamily="34" charset="0"/>
              </a:rPr>
              <a:t>İTÜlü</a:t>
            </a:r>
            <a:r>
              <a:rPr lang="tr-TR" dirty="0" smtClean="0">
                <a:latin typeface="Arial Narrow" pitchFamily="34" charset="0"/>
              </a:rPr>
              <a:t> yazarları eşleştirmeye çalıştı.</a:t>
            </a:r>
          </a:p>
          <a:p>
            <a:endParaRPr lang="tr-TR"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l"/>
            <a:r>
              <a:rPr lang="tr-TR" b="1" dirty="0" smtClean="0">
                <a:latin typeface="Arial Narrow" pitchFamily="34" charset="0"/>
              </a:rPr>
              <a:t>Çalışma esnasında çok olumlu gelişmeler</a:t>
            </a:r>
            <a:endParaRPr lang="tr-TR" b="1" dirty="0">
              <a:latin typeface="Arial Narrow" pitchFamily="34" charset="0"/>
            </a:endParaRPr>
          </a:p>
        </p:txBody>
      </p:sp>
      <p:sp>
        <p:nvSpPr>
          <p:cNvPr id="3" name="2 İçerik Yer Tutucusu"/>
          <p:cNvSpPr>
            <a:spLocks noGrp="1"/>
          </p:cNvSpPr>
          <p:nvPr>
            <p:ph idx="1"/>
          </p:nvPr>
        </p:nvSpPr>
        <p:spPr>
          <a:xfrm>
            <a:off x="500034" y="1357298"/>
            <a:ext cx="8229600" cy="5000660"/>
          </a:xfrm>
        </p:spPr>
        <p:txBody>
          <a:bodyPr>
            <a:normAutofit fontScale="40000" lnSpcReduction="20000"/>
          </a:bodyPr>
          <a:lstStyle/>
          <a:p>
            <a:pPr>
              <a:buNone/>
            </a:pPr>
            <a:endParaRPr lang="tr-TR" dirty="0" smtClean="0"/>
          </a:p>
          <a:p>
            <a:pPr>
              <a:buFont typeface="Wingdings" pitchFamily="2" charset="2"/>
              <a:buChar char="Ø"/>
            </a:pPr>
            <a:r>
              <a:rPr lang="tr-TR" sz="6000" dirty="0" smtClean="0">
                <a:latin typeface="Arial Narrow" pitchFamily="34" charset="0"/>
              </a:rPr>
              <a:t>Akademisyenleri bir kısmı birden fazla olan profillerini bu çalışma sayesinde teke indirerek çalışmaya önemli katkı sağladı, kendilerine tekrar çok teşekkür ederiz.</a:t>
            </a:r>
          </a:p>
          <a:p>
            <a:pPr>
              <a:buFont typeface="Wingdings" pitchFamily="2" charset="2"/>
              <a:buChar char="Ø"/>
            </a:pPr>
            <a:r>
              <a:rPr lang="tr-TR" sz="6000" dirty="0" smtClean="0">
                <a:latin typeface="Arial Narrow" pitchFamily="34" charset="0"/>
              </a:rPr>
              <a:t>Üniversite üst yönetimi yazar profilleri ve yayınlarda kullanılan İTÜ adresinin tekbiçim olması için öğretim üyelerine resmi yazı ile sürekli duyurular yaparak kütüphaneye destek olmuştur.</a:t>
            </a:r>
          </a:p>
          <a:p>
            <a:pPr>
              <a:buFont typeface="Wingdings" pitchFamily="2" charset="2"/>
              <a:buChar char="Ø"/>
            </a:pPr>
            <a:r>
              <a:rPr lang="tr-TR" sz="6000" dirty="0" smtClean="0">
                <a:latin typeface="Arial Narrow" pitchFamily="34" charset="0"/>
              </a:rPr>
              <a:t>SON SÖZ: </a:t>
            </a:r>
            <a:r>
              <a:rPr lang="tr-TR" sz="6000" dirty="0" err="1" smtClean="0">
                <a:latin typeface="Arial Narrow" pitchFamily="34" charset="0"/>
              </a:rPr>
              <a:t>Bibliyometri</a:t>
            </a:r>
            <a:r>
              <a:rPr lang="tr-TR" sz="6000" dirty="0" smtClean="0">
                <a:latin typeface="Arial Narrow" pitchFamily="34" charset="0"/>
              </a:rPr>
              <a:t> raporlamasını her ne kadar kütüphaneci de yapsa işlemin en önemli kesimi yazar profilleridir. Yani veridir. Yazarların tüm yayınlarının indekslerde olmadığı gerçeği ve bir yazara ait yayınların tam bir listesini en iyi yazar bileceği gerçeğinden hareketle yayın listelerinin eksik oluşturulmasında hangi araç kullanılırsa kullanılsın yazarların ilgili çalışmalara doğrudan dahil olması son derece gereklidir.</a:t>
            </a:r>
          </a:p>
          <a:p>
            <a:endParaRPr lang="tr-TR" dirty="0">
              <a:latin typeface="Arial Narrow" pitchFamily="34"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lgn="l"/>
            <a:r>
              <a:rPr lang="tr-TR" b="1" dirty="0" smtClean="0">
                <a:latin typeface="Arial Narrow" pitchFamily="34" charset="0"/>
              </a:rPr>
              <a:t>Sıkça Karşılaşılan Sorunlar</a:t>
            </a:r>
            <a:br>
              <a:rPr lang="tr-TR" b="1" dirty="0" smtClean="0">
                <a:latin typeface="Arial Narrow" pitchFamily="34" charset="0"/>
              </a:rPr>
            </a:br>
            <a:endParaRPr lang="tr-TR" b="1" dirty="0">
              <a:latin typeface="Arial Narrow" pitchFamily="34" charset="0"/>
            </a:endParaRPr>
          </a:p>
        </p:txBody>
      </p:sp>
      <p:sp>
        <p:nvSpPr>
          <p:cNvPr id="3" name="2 İçerik Yer Tutucusu"/>
          <p:cNvSpPr>
            <a:spLocks noGrp="1"/>
          </p:cNvSpPr>
          <p:nvPr>
            <p:ph idx="1"/>
          </p:nvPr>
        </p:nvSpPr>
        <p:spPr/>
        <p:txBody>
          <a:bodyPr>
            <a:normAutofit fontScale="85000" lnSpcReduction="10000"/>
          </a:bodyPr>
          <a:lstStyle/>
          <a:p>
            <a:pPr>
              <a:buFont typeface="Wingdings" pitchFamily="2" charset="2"/>
              <a:buChar char="Ø"/>
            </a:pPr>
            <a:r>
              <a:rPr lang="tr-TR" b="1" dirty="0" smtClean="0">
                <a:solidFill>
                  <a:srgbClr val="FF0000"/>
                </a:solidFill>
                <a:latin typeface="Arial Narrow" pitchFamily="34" charset="0"/>
              </a:rPr>
              <a:t>Birbirinden farklı çok sayıda </a:t>
            </a:r>
            <a:r>
              <a:rPr lang="tr-TR" dirty="0" smtClean="0">
                <a:latin typeface="Arial Narrow" pitchFamily="34" charset="0"/>
              </a:rPr>
              <a:t>İTÜ adresli yayının varlığı </a:t>
            </a:r>
            <a:r>
              <a:rPr lang="tr-TR" b="1" dirty="0" smtClean="0">
                <a:solidFill>
                  <a:srgbClr val="FF0000"/>
                </a:solidFill>
                <a:latin typeface="Arial Narrow" pitchFamily="34" charset="0"/>
              </a:rPr>
              <a:t>(</a:t>
            </a:r>
            <a:r>
              <a:rPr lang="tr-TR" b="1" smtClean="0">
                <a:solidFill>
                  <a:srgbClr val="FF0000"/>
                </a:solidFill>
                <a:latin typeface="Arial Narrow" pitchFamily="34" charset="0"/>
              </a:rPr>
              <a:t>3100</a:t>
            </a:r>
            <a:r>
              <a:rPr lang="tr-TR" b="1" smtClean="0">
                <a:solidFill>
                  <a:srgbClr val="FF0000"/>
                </a:solidFill>
                <a:latin typeface="Arial Narrow" pitchFamily="34" charset="0"/>
              </a:rPr>
              <a:t>). </a:t>
            </a:r>
            <a:r>
              <a:rPr lang="tr-TR" smtClean="0">
                <a:latin typeface="Arial Narrow" pitchFamily="34" charset="0"/>
              </a:rPr>
              <a:t>2014 </a:t>
            </a:r>
            <a:r>
              <a:rPr lang="tr-TR" dirty="0" smtClean="0">
                <a:latin typeface="Arial Narrow" pitchFamily="34" charset="0"/>
              </a:rPr>
              <a:t>yılında  firma ile bu farklı adres bilgileri paylaşılarak hepsi tek bir adres altında toplandı. (Web of </a:t>
            </a:r>
            <a:r>
              <a:rPr lang="tr-TR" dirty="0" err="1" smtClean="0">
                <a:latin typeface="Arial Narrow" pitchFamily="34" charset="0"/>
              </a:rPr>
              <a:t>Science</a:t>
            </a:r>
            <a:r>
              <a:rPr lang="tr-TR" dirty="0" smtClean="0">
                <a:latin typeface="Arial Narrow" pitchFamily="34" charset="0"/>
              </a:rPr>
              <a:t>)</a:t>
            </a:r>
          </a:p>
          <a:p>
            <a:pPr>
              <a:buFont typeface="Wingdings" pitchFamily="2" charset="2"/>
              <a:buChar char="Ø"/>
            </a:pPr>
            <a:r>
              <a:rPr lang="tr-TR" dirty="0" smtClean="0">
                <a:latin typeface="Arial Narrow" pitchFamily="34" charset="0"/>
              </a:rPr>
              <a:t>Yazarların bir kısmının birden fazla yazar profiline sahip olması ve sorunun çözümü için yazarlarca yeterince çaba gösterilememesi</a:t>
            </a:r>
          </a:p>
          <a:p>
            <a:pPr>
              <a:buFont typeface="Wingdings" pitchFamily="2" charset="2"/>
              <a:buChar char="Ø"/>
            </a:pPr>
            <a:r>
              <a:rPr lang="tr-TR" dirty="0" err="1" smtClean="0">
                <a:latin typeface="Arial Narrow" pitchFamily="34" charset="0"/>
              </a:rPr>
              <a:t>Bibliyometri</a:t>
            </a:r>
            <a:r>
              <a:rPr lang="tr-TR" dirty="0" smtClean="0">
                <a:latin typeface="Arial Narrow" pitchFamily="34" charset="0"/>
              </a:rPr>
              <a:t> konusunda akademik </a:t>
            </a:r>
            <a:r>
              <a:rPr lang="tr-TR" dirty="0" err="1" smtClean="0">
                <a:latin typeface="Arial Narrow" pitchFamily="34" charset="0"/>
              </a:rPr>
              <a:t>farkındalığın</a:t>
            </a:r>
            <a:r>
              <a:rPr lang="tr-TR" dirty="0" smtClean="0">
                <a:latin typeface="Arial Narrow" pitchFamily="34" charset="0"/>
              </a:rPr>
              <a:t> yetersizliği</a:t>
            </a:r>
          </a:p>
          <a:p>
            <a:pPr>
              <a:buFont typeface="Wingdings" pitchFamily="2" charset="2"/>
              <a:buChar char="Ø"/>
            </a:pPr>
            <a:r>
              <a:rPr lang="tr-TR" dirty="0" smtClean="0">
                <a:latin typeface="Arial Narrow" pitchFamily="34" charset="0"/>
              </a:rPr>
              <a:t>Çok pahalı ürünler</a:t>
            </a:r>
          </a:p>
          <a:p>
            <a:pPr>
              <a:buFont typeface="Wingdings" pitchFamily="2" charset="2"/>
              <a:buChar char="Ø"/>
            </a:pPr>
            <a:r>
              <a:rPr lang="tr-TR" dirty="0" smtClean="0">
                <a:latin typeface="Arial Narrow" pitchFamily="34" charset="0"/>
              </a:rPr>
              <a:t>Etki hesaplaması için Birim bölüm, yazar bazında detaylı veri sunacak ürün sayısı sınırlı</a:t>
            </a:r>
          </a:p>
          <a:p>
            <a:endParaRPr lang="tr-TR"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lgn="l"/>
            <a:r>
              <a:rPr lang="tr-TR" dirty="0" smtClean="0">
                <a:solidFill>
                  <a:srgbClr val="7030A0"/>
                </a:solidFill>
              </a:rPr>
              <a:t>mevcut ölçümlere yönelik önemli eleştiriler</a:t>
            </a:r>
            <a:endParaRPr lang="tr-TR" b="1" dirty="0">
              <a:latin typeface="Arial Narrow" pitchFamily="34" charset="0"/>
            </a:endParaRPr>
          </a:p>
        </p:txBody>
      </p:sp>
      <p:sp>
        <p:nvSpPr>
          <p:cNvPr id="3" name="2 İçerik Yer Tutucusu"/>
          <p:cNvSpPr>
            <a:spLocks noGrp="1"/>
          </p:cNvSpPr>
          <p:nvPr>
            <p:ph idx="1"/>
          </p:nvPr>
        </p:nvSpPr>
        <p:spPr/>
        <p:txBody>
          <a:bodyPr>
            <a:normAutofit fontScale="25000" lnSpcReduction="20000"/>
          </a:bodyPr>
          <a:lstStyle/>
          <a:p>
            <a:pPr>
              <a:buFont typeface="Wingdings" pitchFamily="2" charset="2"/>
              <a:buChar char="Ø"/>
            </a:pPr>
            <a:r>
              <a:rPr lang="tr-TR" sz="7200" dirty="0" smtClean="0">
                <a:latin typeface="Arial Narrow" pitchFamily="34" charset="0"/>
              </a:rPr>
              <a:t>Her </a:t>
            </a:r>
            <a:r>
              <a:rPr lang="tr-TR" sz="7200" dirty="0">
                <a:latin typeface="Arial Narrow" pitchFamily="34" charset="0"/>
              </a:rPr>
              <a:t>zaman elma ile elmayı kıyaslayın. Benzer yapıdaki enstitüleri, benzer disiplinleri, benzer dergileri, akademik kariyer olarak akran/denk bilim adamlarını birbiriyle kıyaslamak(AKRAN KIYASI)</a:t>
            </a:r>
          </a:p>
          <a:p>
            <a:pPr>
              <a:buFont typeface="Wingdings" pitchFamily="2" charset="2"/>
              <a:buChar char="Ø"/>
            </a:pPr>
            <a:r>
              <a:rPr lang="tr-TR" sz="7200" dirty="0">
                <a:latin typeface="Arial Narrow" pitchFamily="34" charset="0"/>
              </a:rPr>
              <a:t>Ölçümleriniz için sadece tek bir araç kullanmayın. Ait olduğunuz veya araştırdığınız disipline ait veriler dergilerde yer alıyor mu, bu dergiler kullandığınız indekslerde var mı? (İNDEKSLERDEKİ VERİNİZİN GEÇMİŞİ VE DERİNLİĞİ)</a:t>
            </a:r>
          </a:p>
          <a:p>
            <a:pPr>
              <a:buFont typeface="Wingdings" pitchFamily="2" charset="2"/>
              <a:buChar char="Ø"/>
            </a:pPr>
            <a:r>
              <a:rPr lang="tr-TR" sz="7200" dirty="0">
                <a:latin typeface="Arial Narrow" pitchFamily="34" charset="0"/>
              </a:rPr>
              <a:t>Araştırmacı ve yayın sayısındaki artış sonucu verilerin doğrulanması zor,</a:t>
            </a:r>
          </a:p>
          <a:p>
            <a:pPr>
              <a:buFont typeface="Wingdings" pitchFamily="2" charset="2"/>
              <a:buChar char="Ø"/>
            </a:pPr>
            <a:r>
              <a:rPr lang="tr-TR" sz="7200" dirty="0">
                <a:latin typeface="Arial Narrow" pitchFamily="34" charset="0"/>
              </a:rPr>
              <a:t>Farklı disiplinlerde farklı sayıda yayın ve atıf üretimleri var</a:t>
            </a:r>
          </a:p>
          <a:p>
            <a:pPr>
              <a:buFont typeface="Wingdings" pitchFamily="2" charset="2"/>
              <a:buChar char="Ø"/>
            </a:pPr>
            <a:r>
              <a:rPr lang="tr-TR" sz="7200" dirty="0" smtClean="0">
                <a:latin typeface="Arial Narrow" pitchFamily="34" charset="0"/>
              </a:rPr>
              <a:t>Elit dergilerin </a:t>
            </a:r>
            <a:r>
              <a:rPr lang="tr-TR" sz="7200" dirty="0">
                <a:latin typeface="Arial Narrow" pitchFamily="34" charset="0"/>
              </a:rPr>
              <a:t>popülerliği azalıyor mu?</a:t>
            </a:r>
          </a:p>
          <a:p>
            <a:pPr>
              <a:buFont typeface="Wingdings" pitchFamily="2" charset="2"/>
              <a:buChar char="Ø"/>
            </a:pPr>
            <a:r>
              <a:rPr lang="tr-TR" sz="7200" dirty="0">
                <a:latin typeface="Arial Narrow" pitchFamily="34" charset="0"/>
              </a:rPr>
              <a:t>Bilimsel içeriğe çabuk erişim, işbirliğinin kolaylaşması, yazar kopyasının paylaşımının yaygınlaşması, bilimsel dergilerin önemini yavaş yavaş kaybetmesi </a:t>
            </a:r>
            <a:r>
              <a:rPr lang="tr-TR" sz="7200" dirty="0" err="1">
                <a:latin typeface="Arial Narrow" pitchFamily="34" charset="0"/>
              </a:rPr>
              <a:t>bibliyometrik</a:t>
            </a:r>
            <a:r>
              <a:rPr lang="tr-TR" sz="7200" dirty="0">
                <a:latin typeface="Arial Narrow" pitchFamily="34" charset="0"/>
              </a:rPr>
              <a:t> ölçümleri </a:t>
            </a:r>
            <a:r>
              <a:rPr lang="tr-TR" sz="7200" dirty="0" smtClean="0">
                <a:latin typeface="Arial Narrow" pitchFamily="34" charset="0"/>
              </a:rPr>
              <a:t>etkilemektedir</a:t>
            </a:r>
            <a:r>
              <a:rPr lang="tr-TR" sz="7200" dirty="0">
                <a:latin typeface="Arial Narrow" pitchFamily="34" charset="0"/>
              </a:rPr>
              <a:t>. Web metriklerini öne çıkarmaktadır.</a:t>
            </a:r>
          </a:p>
          <a:p>
            <a:pPr>
              <a:buFont typeface="Wingdings" pitchFamily="2" charset="2"/>
              <a:buChar char="Ø"/>
            </a:pPr>
            <a:r>
              <a:rPr lang="tr-TR" sz="7200" dirty="0">
                <a:latin typeface="Arial Narrow" pitchFamily="34" charset="0"/>
              </a:rPr>
              <a:t>Dijital akademik yayınların önemli bir kısmı 5 büyük yayınevinin tekelindedir.</a:t>
            </a:r>
          </a:p>
          <a:p>
            <a:pPr>
              <a:buFont typeface="Wingdings" pitchFamily="2" charset="2"/>
              <a:buChar char="Ø"/>
            </a:pPr>
            <a:r>
              <a:rPr lang="tr-TR" sz="7200" dirty="0">
                <a:latin typeface="Arial Narrow" pitchFamily="34" charset="0"/>
              </a:rPr>
              <a:t>Sosyal Bilimlerde atıf alma oranı Fen ve Uygulamalı Bilimlere göre yavaş ve az</a:t>
            </a:r>
          </a:p>
          <a:p>
            <a:pPr>
              <a:buFont typeface="Wingdings" pitchFamily="2" charset="2"/>
              <a:buChar char="Ø"/>
            </a:pPr>
            <a:r>
              <a:rPr lang="tr-TR" sz="7200" dirty="0">
                <a:latin typeface="Arial Narrow" pitchFamily="34" charset="0"/>
              </a:rPr>
              <a:t>Her disiplin dergide yayın yapmıyor</a:t>
            </a:r>
          </a:p>
          <a:p>
            <a:pPr>
              <a:buFont typeface="Wingdings" pitchFamily="2" charset="2"/>
              <a:buChar char="Ø"/>
            </a:pPr>
            <a:r>
              <a:rPr lang="tr-TR" sz="7200" dirty="0" err="1">
                <a:latin typeface="Arial Narrow" pitchFamily="34" charset="0"/>
              </a:rPr>
              <a:t>Bibliyometri</a:t>
            </a:r>
            <a:r>
              <a:rPr lang="tr-TR" sz="7200" dirty="0">
                <a:latin typeface="Arial Narrow" pitchFamily="34" charset="0"/>
              </a:rPr>
              <a:t> sadece yayınlanmış literatürü ölçer,</a:t>
            </a:r>
          </a:p>
          <a:p>
            <a:pPr>
              <a:buFont typeface="Wingdings" pitchFamily="2" charset="2"/>
              <a:buChar char="Ø"/>
            </a:pPr>
            <a:r>
              <a:rPr lang="tr-TR" sz="7200" dirty="0">
                <a:latin typeface="Arial Narrow" pitchFamily="34" charset="0"/>
              </a:rPr>
              <a:t>Atıf araçlarının kapsamı ve derinliği tüm bilim dünyasını kapsamıyor</a:t>
            </a:r>
          </a:p>
          <a:p>
            <a:pPr>
              <a:buFont typeface="Wingdings" pitchFamily="2" charset="2"/>
              <a:buChar char="Ø"/>
            </a:pPr>
            <a:r>
              <a:rPr lang="tr-TR" sz="7200" dirty="0">
                <a:latin typeface="Arial Narrow" pitchFamily="34" charset="0"/>
              </a:rPr>
              <a:t>Kendi kendine ve arkadaşlara atıf sebebiyle manipülasyona açık</a:t>
            </a:r>
          </a:p>
          <a:p>
            <a:endParaRPr lang="tr-TR"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
            </a:r>
            <a:br>
              <a:rPr lang="tr-TR" dirty="0" smtClean="0"/>
            </a:br>
            <a:endParaRPr lang="tr-TR" dirty="0"/>
          </a:p>
        </p:txBody>
      </p:sp>
      <p:sp>
        <p:nvSpPr>
          <p:cNvPr id="19" name="18 Metin Yer Tutucusu"/>
          <p:cNvSpPr>
            <a:spLocks noGrp="1"/>
          </p:cNvSpPr>
          <p:nvPr>
            <p:ph idx="1"/>
          </p:nvPr>
        </p:nvSpPr>
        <p:spPr>
          <a:xfrm>
            <a:off x="457200" y="571480"/>
            <a:ext cx="8229600" cy="5554683"/>
          </a:xfrm>
        </p:spPr>
        <p:txBody>
          <a:bodyPr>
            <a:noAutofit/>
          </a:bodyPr>
          <a:lstStyle/>
          <a:p>
            <a:endParaRPr lang="tr-TR" sz="4000" dirty="0" smtClean="0">
              <a:latin typeface="Arial Narrow" pitchFamily="34" charset="0"/>
            </a:endParaRPr>
          </a:p>
          <a:p>
            <a:pPr>
              <a:buFont typeface="Wingdings" pitchFamily="2" charset="2"/>
              <a:buChar char="Ø"/>
            </a:pPr>
            <a:r>
              <a:rPr lang="tr-TR" sz="4000" b="1" dirty="0" smtClean="0">
                <a:latin typeface="Arial Narrow" pitchFamily="34" charset="0"/>
              </a:rPr>
              <a:t>Bilimsel çalışmaların etkisini/kalitesini </a:t>
            </a:r>
            <a:r>
              <a:rPr lang="tr-TR" sz="4000" b="1" u="sng" dirty="0" smtClean="0">
                <a:solidFill>
                  <a:srgbClr val="FF0000"/>
                </a:solidFill>
                <a:latin typeface="Arial Narrow" pitchFamily="34" charset="0"/>
              </a:rPr>
              <a:t>ölçmenin</a:t>
            </a:r>
            <a:r>
              <a:rPr lang="tr-TR" sz="4000" b="1" dirty="0" smtClean="0">
                <a:latin typeface="Arial Narrow" pitchFamily="34" charset="0"/>
              </a:rPr>
              <a:t> en iyi yolu hangisidir? </a:t>
            </a:r>
          </a:p>
          <a:p>
            <a:pPr>
              <a:buNone/>
            </a:pPr>
            <a:r>
              <a:rPr lang="tr-TR" sz="4000" dirty="0" smtClean="0">
                <a:latin typeface="Arial Narrow" pitchFamily="34" charset="0"/>
              </a:rPr>
              <a:t>”</a:t>
            </a:r>
            <a:r>
              <a:rPr lang="en-US" sz="3600" dirty="0" smtClean="0">
                <a:latin typeface="Arial Narrow" pitchFamily="34" charset="0"/>
              </a:rPr>
              <a:t>The problem is that evaluation is now led by the data rather than by </a:t>
            </a:r>
            <a:r>
              <a:rPr lang="en-US" sz="3600" dirty="0" err="1" smtClean="0">
                <a:latin typeface="Arial Narrow" pitchFamily="34" charset="0"/>
              </a:rPr>
              <a:t>judgement</a:t>
            </a:r>
            <a:r>
              <a:rPr lang="en-US" sz="3600" dirty="0" smtClean="0">
                <a:latin typeface="Arial Narrow" pitchFamily="34" charset="0"/>
              </a:rPr>
              <a:t>.</a:t>
            </a:r>
            <a:r>
              <a:rPr lang="tr-TR" sz="3600" dirty="0" smtClean="0">
                <a:latin typeface="Arial Narrow" pitchFamily="34" charset="0"/>
              </a:rPr>
              <a:t>”</a:t>
            </a:r>
          </a:p>
          <a:p>
            <a:pPr>
              <a:buNone/>
            </a:pPr>
            <a:endParaRPr lang="tr-TR" sz="1400" dirty="0" smtClean="0"/>
          </a:p>
          <a:p>
            <a:pPr>
              <a:buNone/>
            </a:pPr>
            <a:r>
              <a:rPr lang="tr-TR" sz="1400" dirty="0" err="1" smtClean="0"/>
              <a:t>Bibliometrics</a:t>
            </a:r>
            <a:r>
              <a:rPr lang="tr-TR" sz="1400" dirty="0" smtClean="0"/>
              <a:t>: </a:t>
            </a:r>
            <a:r>
              <a:rPr lang="tr-TR" sz="1400" dirty="0" err="1" smtClean="0"/>
              <a:t>The</a:t>
            </a:r>
            <a:r>
              <a:rPr lang="tr-TR" sz="1400" dirty="0" smtClean="0"/>
              <a:t> </a:t>
            </a:r>
            <a:r>
              <a:rPr lang="tr-TR" sz="1400" dirty="0" err="1" smtClean="0"/>
              <a:t>Leiden</a:t>
            </a:r>
            <a:r>
              <a:rPr lang="tr-TR" sz="1400" dirty="0" smtClean="0"/>
              <a:t> Manifesto </a:t>
            </a:r>
            <a:r>
              <a:rPr lang="tr-TR" sz="1400" dirty="0" err="1" smtClean="0"/>
              <a:t>for</a:t>
            </a:r>
            <a:r>
              <a:rPr lang="tr-TR" sz="1400" dirty="0" smtClean="0"/>
              <a:t> </a:t>
            </a:r>
            <a:r>
              <a:rPr lang="tr-TR" sz="1400" dirty="0" err="1" smtClean="0"/>
              <a:t>research</a:t>
            </a:r>
            <a:r>
              <a:rPr lang="tr-TR" sz="1400" dirty="0" smtClean="0"/>
              <a:t> </a:t>
            </a:r>
            <a:r>
              <a:rPr lang="tr-TR" sz="1400" dirty="0" err="1" smtClean="0"/>
              <a:t>metrics</a:t>
            </a:r>
            <a:r>
              <a:rPr lang="tr-TR" sz="1400" dirty="0" smtClean="0"/>
              <a:t>, </a:t>
            </a:r>
            <a:r>
              <a:rPr lang="tr-TR" sz="1400" b="1" dirty="0" smtClean="0">
                <a:hlinkClick r:id="rId2"/>
              </a:rPr>
              <a:t>Diana </a:t>
            </a:r>
            <a:r>
              <a:rPr lang="tr-TR" sz="1400" b="1" dirty="0" err="1" smtClean="0">
                <a:hlinkClick r:id="rId2"/>
              </a:rPr>
              <a:t>Hicks</a:t>
            </a:r>
            <a:r>
              <a:rPr lang="tr-TR" sz="1400" dirty="0" smtClean="0"/>
              <a:t>, </a:t>
            </a:r>
            <a:r>
              <a:rPr lang="tr-TR" sz="1400" b="1" dirty="0" smtClean="0">
                <a:hlinkClick r:id="rId2"/>
              </a:rPr>
              <a:t>Paul </a:t>
            </a:r>
            <a:r>
              <a:rPr lang="tr-TR" sz="1400" b="1" dirty="0" err="1" smtClean="0">
                <a:hlinkClick r:id="rId2"/>
              </a:rPr>
              <a:t>Wouters</a:t>
            </a:r>
            <a:r>
              <a:rPr lang="tr-TR" sz="1400" dirty="0" smtClean="0"/>
              <a:t>, </a:t>
            </a:r>
            <a:r>
              <a:rPr lang="tr-TR" sz="1400" b="1" dirty="0" err="1" smtClean="0">
                <a:hlinkClick r:id="rId2"/>
              </a:rPr>
              <a:t>Ludo</a:t>
            </a:r>
            <a:r>
              <a:rPr lang="tr-TR" sz="1400" b="1" dirty="0" smtClean="0">
                <a:hlinkClick r:id="rId2"/>
              </a:rPr>
              <a:t> </a:t>
            </a:r>
            <a:r>
              <a:rPr lang="tr-TR" sz="1400" b="1" dirty="0" err="1" smtClean="0">
                <a:hlinkClick r:id="rId2"/>
              </a:rPr>
              <a:t>Waltman</a:t>
            </a:r>
            <a:r>
              <a:rPr lang="tr-TR" sz="1400" dirty="0" smtClean="0"/>
              <a:t>,, </a:t>
            </a:r>
            <a:r>
              <a:rPr lang="tr-TR" sz="1400" b="1" dirty="0" err="1" smtClean="0">
                <a:hlinkClick r:id="rId2"/>
              </a:rPr>
              <a:t>Sarah</a:t>
            </a:r>
            <a:r>
              <a:rPr lang="tr-TR" sz="1400" b="1" dirty="0" smtClean="0">
                <a:hlinkClick r:id="rId2"/>
              </a:rPr>
              <a:t> de </a:t>
            </a:r>
            <a:r>
              <a:rPr lang="tr-TR" sz="1400" b="1" dirty="0" err="1" smtClean="0">
                <a:hlinkClick r:id="rId2"/>
              </a:rPr>
              <a:t>Rijcke</a:t>
            </a:r>
            <a:r>
              <a:rPr lang="tr-TR" sz="1400" b="1" dirty="0" smtClean="0"/>
              <a:t> </a:t>
            </a:r>
            <a:r>
              <a:rPr lang="tr-TR" sz="1400" dirty="0" smtClean="0"/>
              <a:t>&amp; </a:t>
            </a:r>
            <a:r>
              <a:rPr lang="tr-TR" sz="1400" b="1" dirty="0" err="1" smtClean="0">
                <a:hlinkClick r:id="rId2"/>
              </a:rPr>
              <a:t>Ismael</a:t>
            </a:r>
            <a:r>
              <a:rPr lang="tr-TR" sz="1400" b="1" dirty="0" smtClean="0">
                <a:hlinkClick r:id="rId2"/>
              </a:rPr>
              <a:t> </a:t>
            </a:r>
            <a:r>
              <a:rPr lang="tr-TR" sz="1400" b="1" dirty="0" err="1" smtClean="0">
                <a:hlinkClick r:id="rId2"/>
              </a:rPr>
              <a:t>Rafols</a:t>
            </a:r>
            <a:r>
              <a:rPr lang="tr-TR" sz="1400" b="1" dirty="0" smtClean="0"/>
              <a:t>, </a:t>
            </a:r>
            <a:r>
              <a:rPr lang="tr-TR" sz="1400" dirty="0" smtClean="0"/>
              <a:t>22 April 2015</a:t>
            </a:r>
          </a:p>
          <a:p>
            <a:endParaRPr lang="tr-TR" sz="3600" dirty="0">
              <a:latin typeface="Arial Narrow" pitchFamily="34" charset="0"/>
            </a:endParaRPr>
          </a:p>
        </p:txBody>
      </p:sp>
      <p:sp>
        <p:nvSpPr>
          <p:cNvPr id="2050" name="AutoShape 2" descr="scholarly journals ile ilgili gÃ¶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52"/>
            <a:ext cx="8229600" cy="796908"/>
          </a:xfrm>
        </p:spPr>
        <p:txBody>
          <a:bodyPr>
            <a:normAutofit/>
          </a:bodyPr>
          <a:lstStyle/>
          <a:p>
            <a:pPr algn="l"/>
            <a:r>
              <a:rPr lang="tr-TR" sz="3600" dirty="0" smtClean="0">
                <a:solidFill>
                  <a:srgbClr val="7030A0"/>
                </a:solidFill>
              </a:rPr>
              <a:t>mevcut ölçümlere yönelik önemli eleştiriler</a:t>
            </a:r>
            <a:endParaRPr lang="tr-TR" sz="3600" dirty="0">
              <a:solidFill>
                <a:srgbClr val="7030A0"/>
              </a:solidFill>
            </a:endParaRPr>
          </a:p>
        </p:txBody>
      </p:sp>
      <p:sp>
        <p:nvSpPr>
          <p:cNvPr id="3" name="2 İçerik Yer Tutucusu"/>
          <p:cNvSpPr>
            <a:spLocks noGrp="1"/>
          </p:cNvSpPr>
          <p:nvPr>
            <p:ph idx="1"/>
          </p:nvPr>
        </p:nvSpPr>
        <p:spPr>
          <a:xfrm>
            <a:off x="457200" y="928670"/>
            <a:ext cx="8229600" cy="5197493"/>
          </a:xfrm>
        </p:spPr>
        <p:txBody>
          <a:bodyPr>
            <a:noAutofit/>
          </a:bodyPr>
          <a:lstStyle/>
          <a:p>
            <a:pPr>
              <a:buFont typeface="Wingdings" pitchFamily="2" charset="2"/>
              <a:buChar char="Ø"/>
            </a:pPr>
            <a:r>
              <a:rPr lang="tr-TR" sz="2000" dirty="0">
                <a:latin typeface="Arial Narrow" pitchFamily="34" charset="0"/>
              </a:rPr>
              <a:t>Yapılan bir araştırmaya göre web of </a:t>
            </a:r>
            <a:r>
              <a:rPr lang="tr-TR" sz="2000" dirty="0" err="1">
                <a:latin typeface="Arial Narrow" pitchFamily="34" charset="0"/>
              </a:rPr>
              <a:t>science’ın</a:t>
            </a:r>
            <a:r>
              <a:rPr lang="tr-TR" sz="2000" dirty="0">
                <a:latin typeface="Arial Narrow" pitchFamily="34" charset="0"/>
              </a:rPr>
              <a:t> %42’si hiç atıf almamış çalışmalardan oluşmaktadır.(1980-2015 arası</a:t>
            </a:r>
            <a:r>
              <a:rPr lang="tr-TR" sz="2000" dirty="0" smtClean="0">
                <a:latin typeface="Arial Narrow" pitchFamily="34" charset="0"/>
              </a:rPr>
              <a:t>)</a:t>
            </a:r>
          </a:p>
          <a:p>
            <a:pPr>
              <a:buFont typeface="Wingdings" pitchFamily="2" charset="2"/>
              <a:buChar char="Ø"/>
            </a:pPr>
            <a:r>
              <a:rPr lang="tr-TR" sz="2000" dirty="0" err="1" smtClean="0">
                <a:latin typeface="Arial Narrow" pitchFamily="34" charset="0"/>
              </a:rPr>
              <a:t>Wos</a:t>
            </a:r>
            <a:r>
              <a:rPr lang="tr-TR" sz="2000" dirty="0" smtClean="0">
                <a:latin typeface="Arial Narrow" pitchFamily="34" charset="0"/>
              </a:rPr>
              <a:t>,</a:t>
            </a:r>
            <a:r>
              <a:rPr lang="tr-TR" sz="2000" dirty="0" err="1" smtClean="0">
                <a:latin typeface="Arial Narrow" pitchFamily="34" charset="0"/>
              </a:rPr>
              <a:t>scopus</a:t>
            </a:r>
            <a:r>
              <a:rPr lang="tr-TR" sz="2000" dirty="0" smtClean="0">
                <a:latin typeface="Arial Narrow" pitchFamily="34" charset="0"/>
              </a:rPr>
              <a:t> halen abonelik tabanlı, ölçümler abone olunan yıllar ve yayınlar ile sınırlı</a:t>
            </a:r>
          </a:p>
          <a:p>
            <a:pPr>
              <a:buFont typeface="Wingdings" pitchFamily="2" charset="2"/>
              <a:buChar char="Ø"/>
            </a:pPr>
            <a:r>
              <a:rPr lang="tr-TR" sz="2000" dirty="0" err="1" smtClean="0">
                <a:latin typeface="Arial Narrow" pitchFamily="34" charset="0"/>
              </a:rPr>
              <a:t>Bibliyometrik</a:t>
            </a:r>
            <a:r>
              <a:rPr lang="tr-TR" sz="2000" dirty="0" smtClean="0">
                <a:latin typeface="Arial Narrow" pitchFamily="34" charset="0"/>
              </a:rPr>
              <a:t> araçların konu ve yıl kapsamları birbirinden farklı</a:t>
            </a:r>
          </a:p>
          <a:p>
            <a:pPr>
              <a:buFont typeface="Wingdings" pitchFamily="2" charset="2"/>
              <a:buChar char="Ø"/>
            </a:pPr>
            <a:r>
              <a:rPr lang="tr-TR" sz="2000" dirty="0" smtClean="0">
                <a:latin typeface="Arial Narrow" pitchFamily="34" charset="0"/>
              </a:rPr>
              <a:t>Atıf her zaman olumlu bir değer midir? Yazarlar bit çalışmayı eleştirmek için de atıfta bulunabilir, </a:t>
            </a:r>
            <a:r>
              <a:rPr lang="tr-TR" sz="2000" dirty="0" err="1" smtClean="0">
                <a:latin typeface="Arial Narrow" pitchFamily="34" charset="0"/>
              </a:rPr>
              <a:t>bibliyometri</a:t>
            </a:r>
            <a:r>
              <a:rPr lang="tr-TR" sz="2000" dirty="0" smtClean="0">
                <a:latin typeface="Arial Narrow" pitchFamily="34" charset="0"/>
              </a:rPr>
              <a:t> bu </a:t>
            </a:r>
            <a:r>
              <a:rPr lang="tr-TR" sz="2000" dirty="0" err="1" smtClean="0">
                <a:latin typeface="Arial Narrow" pitchFamily="34" charset="0"/>
              </a:rPr>
              <a:t>yonunu</a:t>
            </a:r>
            <a:r>
              <a:rPr lang="tr-TR" sz="2000" dirty="0" smtClean="0">
                <a:latin typeface="Arial Narrow" pitchFamily="34" charset="0"/>
              </a:rPr>
              <a:t> incelemez</a:t>
            </a:r>
          </a:p>
          <a:p>
            <a:pPr>
              <a:buFont typeface="Wingdings" pitchFamily="2" charset="2"/>
              <a:buChar char="Ø"/>
            </a:pPr>
            <a:r>
              <a:rPr lang="tr-TR" sz="2000" dirty="0" err="1" smtClean="0">
                <a:latin typeface="Arial Narrow" pitchFamily="34" charset="0"/>
              </a:rPr>
              <a:t>Bibliyometri</a:t>
            </a:r>
            <a:r>
              <a:rPr lang="tr-TR" sz="2000" dirty="0" smtClean="0">
                <a:latin typeface="Arial Narrow" pitchFamily="34" charset="0"/>
              </a:rPr>
              <a:t> daha çok makalelerin ölçümünü hedef alır, çok önemli kitaplar </a:t>
            </a:r>
            <a:r>
              <a:rPr lang="tr-TR" sz="2000" dirty="0" err="1" smtClean="0">
                <a:latin typeface="Arial Narrow" pitchFamily="34" charset="0"/>
              </a:rPr>
              <a:t>gozden</a:t>
            </a:r>
            <a:r>
              <a:rPr lang="tr-TR" sz="2000" dirty="0" smtClean="0">
                <a:latin typeface="Arial Narrow" pitchFamily="34" charset="0"/>
              </a:rPr>
              <a:t> kaçabilir</a:t>
            </a:r>
          </a:p>
          <a:p>
            <a:pPr>
              <a:buFont typeface="Wingdings" pitchFamily="2" charset="2"/>
              <a:buChar char="Ø"/>
            </a:pPr>
            <a:r>
              <a:rPr lang="tr-TR" sz="2000" dirty="0" err="1" smtClean="0">
                <a:latin typeface="Arial Narrow" pitchFamily="34" charset="0"/>
              </a:rPr>
              <a:t>Bibliyometrik</a:t>
            </a:r>
            <a:r>
              <a:rPr lang="tr-TR" sz="2000" dirty="0" smtClean="0">
                <a:latin typeface="Arial Narrow" pitchFamily="34" charset="0"/>
              </a:rPr>
              <a:t> ölçüm yapan </a:t>
            </a:r>
            <a:r>
              <a:rPr lang="tr-TR" sz="2000" dirty="0" err="1" smtClean="0">
                <a:latin typeface="Arial Narrow" pitchFamily="34" charset="0"/>
              </a:rPr>
              <a:t>arçlar</a:t>
            </a:r>
            <a:r>
              <a:rPr lang="tr-TR" sz="2000" dirty="0" smtClean="0">
                <a:latin typeface="Arial Narrow" pitchFamily="34" charset="0"/>
              </a:rPr>
              <a:t> halen çok büyük yayınevlerinin tekelinde ve kendi yayınlarını öne çıkarıcı politika izlemeleri mümkün</a:t>
            </a:r>
          </a:p>
          <a:p>
            <a:pPr>
              <a:buFont typeface="Wingdings" pitchFamily="2" charset="2"/>
              <a:buChar char="Ø"/>
            </a:pPr>
            <a:r>
              <a:rPr lang="tr-TR" sz="2000" dirty="0" smtClean="0">
                <a:latin typeface="Arial Narrow" pitchFamily="34" charset="0"/>
              </a:rPr>
              <a:t>“</a:t>
            </a:r>
            <a:r>
              <a:rPr lang="tr-TR" sz="2000" dirty="0" err="1" smtClean="0">
                <a:latin typeface="Arial Narrow" pitchFamily="34" charset="0"/>
              </a:rPr>
              <a:t>Sleeping</a:t>
            </a:r>
            <a:r>
              <a:rPr lang="tr-TR" sz="2000" dirty="0" smtClean="0">
                <a:latin typeface="Arial Narrow" pitchFamily="34" charset="0"/>
              </a:rPr>
              <a:t> </a:t>
            </a:r>
            <a:r>
              <a:rPr lang="tr-TR" sz="2000" dirty="0" err="1" smtClean="0">
                <a:latin typeface="Arial Narrow" pitchFamily="34" charset="0"/>
              </a:rPr>
              <a:t>Beauty</a:t>
            </a:r>
            <a:r>
              <a:rPr lang="tr-TR" sz="2000" dirty="0" smtClean="0">
                <a:latin typeface="Arial Narrow" pitchFamily="34" charset="0"/>
              </a:rPr>
              <a:t>’ </a:t>
            </a:r>
            <a:r>
              <a:rPr lang="tr-TR" sz="2000" dirty="0" err="1" smtClean="0">
                <a:latin typeface="Arial Narrow" pitchFamily="34" charset="0"/>
              </a:rPr>
              <a:t>papers</a:t>
            </a:r>
            <a:r>
              <a:rPr lang="tr-TR" sz="2000" dirty="0" smtClean="0">
                <a:latin typeface="Arial Narrow" pitchFamily="34" charset="0"/>
              </a:rPr>
              <a:t> </a:t>
            </a:r>
            <a:r>
              <a:rPr lang="tr-TR" sz="2000" dirty="0" err="1" smtClean="0">
                <a:latin typeface="Arial Narrow" pitchFamily="34" charset="0"/>
              </a:rPr>
              <a:t>slumber</a:t>
            </a:r>
            <a:r>
              <a:rPr lang="tr-TR" sz="2000" dirty="0" smtClean="0">
                <a:latin typeface="Arial Narrow" pitchFamily="34" charset="0"/>
              </a:rPr>
              <a:t> </a:t>
            </a:r>
            <a:r>
              <a:rPr lang="tr-TR" sz="2000" dirty="0" err="1" smtClean="0">
                <a:latin typeface="Arial Narrow" pitchFamily="34" charset="0"/>
              </a:rPr>
              <a:t>for</a:t>
            </a:r>
            <a:r>
              <a:rPr lang="tr-TR" sz="2000" dirty="0" smtClean="0">
                <a:latin typeface="Arial Narrow" pitchFamily="34" charset="0"/>
              </a:rPr>
              <a:t> </a:t>
            </a:r>
            <a:r>
              <a:rPr lang="tr-TR" sz="2000" dirty="0" err="1" smtClean="0">
                <a:latin typeface="Arial Narrow" pitchFamily="34" charset="0"/>
              </a:rPr>
              <a:t>decades</a:t>
            </a:r>
            <a:r>
              <a:rPr lang="tr-TR" sz="2000" dirty="0" smtClean="0">
                <a:latin typeface="Arial Narrow" pitchFamily="34" charset="0"/>
              </a:rPr>
              <a:t>”, </a:t>
            </a:r>
            <a:r>
              <a:rPr lang="tr-TR" sz="2000" dirty="0" err="1" smtClean="0">
                <a:latin typeface="Arial Narrow" pitchFamily="34" charset="0"/>
              </a:rPr>
              <a:t>Daniel</a:t>
            </a:r>
            <a:r>
              <a:rPr lang="tr-TR" sz="2000" dirty="0" smtClean="0">
                <a:latin typeface="Arial Narrow" pitchFamily="34" charset="0"/>
              </a:rPr>
              <a:t> </a:t>
            </a:r>
            <a:r>
              <a:rPr lang="tr-TR" sz="2000" dirty="0" err="1" smtClean="0">
                <a:latin typeface="Arial Narrow" pitchFamily="34" charset="0"/>
              </a:rPr>
              <a:t>Cressey</a:t>
            </a:r>
            <a:r>
              <a:rPr lang="tr-TR" sz="2000" dirty="0" smtClean="0">
                <a:latin typeface="Arial Narrow" pitchFamily="34" charset="0"/>
              </a:rPr>
              <a:t>, </a:t>
            </a:r>
            <a:r>
              <a:rPr lang="tr-TR" sz="2000" dirty="0" err="1" smtClean="0">
                <a:latin typeface="Arial Narrow" pitchFamily="34" charset="0"/>
              </a:rPr>
              <a:t>Nature</a:t>
            </a:r>
            <a:r>
              <a:rPr lang="tr-TR" sz="2000" dirty="0" smtClean="0">
                <a:latin typeface="Arial Narrow" pitchFamily="34" charset="0"/>
              </a:rPr>
              <a:t>, 2015</a:t>
            </a:r>
          </a:p>
          <a:p>
            <a:pPr>
              <a:buFont typeface="Wingdings" pitchFamily="2" charset="2"/>
              <a:buChar char="Ø"/>
            </a:pPr>
            <a:r>
              <a:rPr lang="tr-TR" sz="2000" dirty="0" smtClean="0">
                <a:latin typeface="Arial Narrow" pitchFamily="34" charset="0"/>
              </a:rPr>
              <a:t>Günümüzde p</a:t>
            </a:r>
          </a:p>
          <a:p>
            <a:pPr>
              <a:buFont typeface="Wingdings" pitchFamily="2" charset="2"/>
              <a:buChar char="Ø"/>
            </a:pPr>
            <a:r>
              <a:rPr lang="tr-TR" sz="2000" dirty="0" err="1" smtClean="0">
                <a:latin typeface="Arial Narrow" pitchFamily="34" charset="0"/>
              </a:rPr>
              <a:t>erformans</a:t>
            </a:r>
            <a:r>
              <a:rPr lang="tr-TR" sz="2000" dirty="0" smtClean="0">
                <a:latin typeface="Arial Narrow" pitchFamily="34" charset="0"/>
              </a:rPr>
              <a:t> ölçümü sadece metriklere dayalı bir değerlendirme, etraflı bir değerlendirme değil </a:t>
            </a:r>
          </a:p>
          <a:p>
            <a:endParaRPr lang="tr-TR" sz="2400" dirty="0"/>
          </a:p>
          <a:p>
            <a:endParaRPr lang="tr-TR" sz="2400"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52"/>
            <a:ext cx="8229600" cy="1143000"/>
          </a:xfrm>
        </p:spPr>
        <p:txBody>
          <a:bodyPr>
            <a:normAutofit/>
          </a:bodyPr>
          <a:lstStyle/>
          <a:p>
            <a:pPr algn="l"/>
            <a:r>
              <a:rPr lang="tr-TR" dirty="0" smtClean="0">
                <a:latin typeface="Arial Narrow" pitchFamily="34" charset="0"/>
              </a:rPr>
              <a:t>Uyuyan güzeller </a:t>
            </a:r>
            <a:r>
              <a:rPr lang="tr-TR" sz="1300" dirty="0" smtClean="0">
                <a:latin typeface="Arial Narrow" pitchFamily="34" charset="0"/>
              </a:rPr>
              <a:t>https://www.nature.com/news/sleeping-beauty-papers-slumber-for-decades-1.17615</a:t>
            </a:r>
            <a:endParaRPr lang="tr-TR" sz="1300" dirty="0">
              <a:latin typeface="Arial Narrow" pitchFamily="34" charset="0"/>
            </a:endParaRPr>
          </a:p>
        </p:txBody>
      </p:sp>
      <p:pic>
        <p:nvPicPr>
          <p:cNvPr id="4" name="3 İçerik Yer Tutucusu" descr="Adsız.png"/>
          <p:cNvPicPr>
            <a:picLocks noGrp="1" noChangeAspect="1"/>
          </p:cNvPicPr>
          <p:nvPr>
            <p:ph idx="1"/>
          </p:nvPr>
        </p:nvPicPr>
        <p:blipFill>
          <a:blip r:embed="rId2"/>
          <a:stretch>
            <a:fillRect/>
          </a:stretch>
        </p:blipFill>
        <p:spPr>
          <a:xfrm>
            <a:off x="500002" y="1142984"/>
            <a:ext cx="8643998" cy="5715016"/>
          </a:xfrm>
        </p:spPr>
      </p:pic>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Örnek Gelişmeler/Çalışmalar</a:t>
            </a:r>
            <a:endParaRPr lang="tr-TR" dirty="0"/>
          </a:p>
        </p:txBody>
      </p:sp>
      <p:sp>
        <p:nvSpPr>
          <p:cNvPr id="3" name="2 İçerik Yer Tutucusu"/>
          <p:cNvSpPr>
            <a:spLocks noGrp="1"/>
          </p:cNvSpPr>
          <p:nvPr>
            <p:ph idx="1"/>
          </p:nvPr>
        </p:nvSpPr>
        <p:spPr/>
        <p:txBody>
          <a:bodyPr>
            <a:noAutofit/>
          </a:bodyPr>
          <a:lstStyle/>
          <a:p>
            <a:pPr>
              <a:buFont typeface="Wingdings" pitchFamily="2" charset="2"/>
              <a:buChar char="Ø"/>
            </a:pPr>
            <a:r>
              <a:rPr lang="tr-TR" sz="2400" dirty="0" err="1" smtClean="0">
                <a:latin typeface="Arial Narrow" pitchFamily="34" charset="0"/>
              </a:rPr>
              <a:t>Metrics</a:t>
            </a:r>
            <a:r>
              <a:rPr lang="tr-TR" sz="2400" dirty="0" smtClean="0">
                <a:latin typeface="Arial Narrow" pitchFamily="34" charset="0"/>
              </a:rPr>
              <a:t> </a:t>
            </a:r>
            <a:r>
              <a:rPr lang="tr-TR" sz="2400" dirty="0" err="1" smtClean="0">
                <a:latin typeface="Arial Narrow" pitchFamily="34" charset="0"/>
              </a:rPr>
              <a:t>Toolkit</a:t>
            </a:r>
            <a:r>
              <a:rPr lang="tr-TR" sz="2400" dirty="0" smtClean="0">
                <a:latin typeface="Arial Narrow" pitchFamily="34" charset="0"/>
              </a:rPr>
              <a:t> </a:t>
            </a:r>
            <a:r>
              <a:rPr lang="tr-TR" sz="2400" dirty="0" smtClean="0">
                <a:latin typeface="Arial Narrow" pitchFamily="34" charset="0"/>
                <a:hlinkClick r:id="rId2"/>
              </a:rPr>
              <a:t>http://www.</a:t>
            </a:r>
            <a:r>
              <a:rPr lang="tr-TR" sz="2400" dirty="0" err="1" smtClean="0">
                <a:latin typeface="Arial Narrow" pitchFamily="34" charset="0"/>
                <a:hlinkClick r:id="rId2"/>
              </a:rPr>
              <a:t>metrics</a:t>
            </a:r>
            <a:r>
              <a:rPr lang="tr-TR" sz="2400" dirty="0" smtClean="0">
                <a:latin typeface="Arial Narrow" pitchFamily="34" charset="0"/>
                <a:hlinkClick r:id="rId2"/>
              </a:rPr>
              <a:t>-</a:t>
            </a:r>
            <a:r>
              <a:rPr lang="tr-TR" sz="2400" dirty="0" err="1" smtClean="0">
                <a:latin typeface="Arial Narrow" pitchFamily="34" charset="0"/>
                <a:hlinkClick r:id="rId2"/>
              </a:rPr>
              <a:t>toolkit</a:t>
            </a:r>
            <a:r>
              <a:rPr lang="tr-TR" sz="2400" dirty="0" smtClean="0">
                <a:latin typeface="Arial Narrow" pitchFamily="34" charset="0"/>
                <a:hlinkClick r:id="rId2"/>
              </a:rPr>
              <a:t>.org/</a:t>
            </a:r>
            <a:r>
              <a:rPr lang="tr-TR" sz="2400" dirty="0" err="1" smtClean="0">
                <a:latin typeface="Arial Narrow" pitchFamily="34" charset="0"/>
                <a:hlinkClick r:id="rId2"/>
              </a:rPr>
              <a:t>about</a:t>
            </a:r>
            <a:r>
              <a:rPr lang="tr-TR" sz="2400" dirty="0" smtClean="0">
                <a:latin typeface="Arial Narrow" pitchFamily="34" charset="0"/>
                <a:hlinkClick r:id="rId2"/>
              </a:rPr>
              <a:t>/</a:t>
            </a:r>
            <a:endParaRPr lang="tr-TR" sz="2400" dirty="0" smtClean="0">
              <a:latin typeface="Arial Narrow" pitchFamily="34" charset="0"/>
            </a:endParaRPr>
          </a:p>
          <a:p>
            <a:pPr>
              <a:buFont typeface="Wingdings" pitchFamily="2" charset="2"/>
              <a:buChar char="Ø"/>
            </a:pPr>
            <a:r>
              <a:rPr lang="en-US" sz="2400" dirty="0" smtClean="0">
                <a:latin typeface="Arial Narrow" pitchFamily="34" charset="0"/>
              </a:rPr>
              <a:t>The International Network of Research Management Societies (INORMS) brings together research management societies and associations from across the globe. Its purpose is to enable interactions, share good practice, and coordinate activities between the member societies, to the benefit of their individual membership. </a:t>
            </a:r>
            <a:endParaRPr lang="tr-TR" sz="2400" dirty="0" smtClean="0">
              <a:latin typeface="Arial Narrow" pitchFamily="34" charset="0"/>
            </a:endParaRPr>
          </a:p>
          <a:p>
            <a:pPr>
              <a:buFont typeface="Wingdings" pitchFamily="2" charset="2"/>
              <a:buChar char="Ø"/>
            </a:pPr>
            <a:r>
              <a:rPr lang="en-US" sz="2400" dirty="0" smtClean="0">
                <a:latin typeface="Arial Narrow" pitchFamily="34" charset="0"/>
              </a:rPr>
              <a:t>If you would like to join the wider network please </a:t>
            </a:r>
            <a:r>
              <a:rPr lang="en-US" sz="2400" u="sng" dirty="0" smtClean="0">
                <a:latin typeface="Arial Narrow" pitchFamily="34" charset="0"/>
                <a:hlinkClick r:id="rId3"/>
              </a:rPr>
              <a:t>subscribe to the INORMS-RES-EVAL discussion list</a:t>
            </a:r>
            <a:r>
              <a:rPr lang="en-US" sz="2400" dirty="0" smtClean="0">
                <a:latin typeface="Arial Narrow" pitchFamily="34" charset="0"/>
              </a:rPr>
              <a:t>.</a:t>
            </a:r>
            <a:endParaRPr lang="tr-TR" sz="2400" dirty="0" smtClean="0">
              <a:latin typeface="Arial Narrow" pitchFamily="34" charset="0"/>
            </a:endParaRPr>
          </a:p>
          <a:p>
            <a:pPr>
              <a:buFont typeface="Wingdings" pitchFamily="2" charset="2"/>
              <a:buChar char="Ø"/>
            </a:pPr>
            <a:r>
              <a:rPr lang="tr-TR" sz="2400" dirty="0" smtClean="0">
                <a:latin typeface="Arial Narrow" pitchFamily="34" charset="0"/>
              </a:rPr>
              <a:t>20 Haziran 2018de yayımlanan bir makale-son </a:t>
            </a:r>
            <a:r>
              <a:rPr lang="tr-TR" sz="2400" dirty="0" err="1" smtClean="0">
                <a:latin typeface="Arial Narrow" pitchFamily="34" charset="0"/>
              </a:rPr>
              <a:t>ahliyle</a:t>
            </a:r>
            <a:r>
              <a:rPr lang="tr-TR" sz="2400" dirty="0" smtClean="0">
                <a:latin typeface="Arial Narrow" pitchFamily="34" charset="0"/>
              </a:rPr>
              <a:t> mevcut indikatörler</a:t>
            </a:r>
          </a:p>
          <a:p>
            <a:pPr>
              <a:buFont typeface="Wingdings" pitchFamily="2" charset="2"/>
              <a:buChar char="Ø"/>
            </a:pPr>
            <a:r>
              <a:rPr lang="tr-TR" sz="2400" dirty="0" smtClean="0">
                <a:latin typeface="Arial Narrow" pitchFamily="34" charset="0"/>
              </a:rPr>
              <a:t>http://www.</a:t>
            </a:r>
            <a:r>
              <a:rPr lang="tr-TR" sz="2400" dirty="0" err="1" smtClean="0">
                <a:latin typeface="Arial Narrow" pitchFamily="34" charset="0"/>
              </a:rPr>
              <a:t>elprofesionaldelainformacion</a:t>
            </a:r>
            <a:r>
              <a:rPr lang="tr-TR" sz="2400" dirty="0" smtClean="0">
                <a:latin typeface="Arial Narrow" pitchFamily="34" charset="0"/>
              </a:rPr>
              <a:t>.com/</a:t>
            </a:r>
            <a:r>
              <a:rPr lang="tr-TR" sz="2400" dirty="0" err="1" smtClean="0">
                <a:latin typeface="Arial Narrow" pitchFamily="34" charset="0"/>
              </a:rPr>
              <a:t>notas</a:t>
            </a:r>
            <a:r>
              <a:rPr lang="tr-TR" sz="2400" dirty="0" smtClean="0">
                <a:latin typeface="Arial Narrow" pitchFamily="34" charset="0"/>
              </a:rPr>
              <a:t>/</a:t>
            </a:r>
            <a:r>
              <a:rPr lang="tr-TR" sz="2400" dirty="0" err="1" smtClean="0">
                <a:latin typeface="Arial Narrow" pitchFamily="34" charset="0"/>
              </a:rPr>
              <a:t>wp</a:t>
            </a:r>
            <a:r>
              <a:rPr lang="tr-TR" sz="2400" dirty="0" smtClean="0">
                <a:latin typeface="Arial Narrow" pitchFamily="34" charset="0"/>
              </a:rPr>
              <a:t>-</a:t>
            </a:r>
            <a:r>
              <a:rPr lang="tr-TR" sz="2400" dirty="0" err="1" smtClean="0">
                <a:latin typeface="Arial Narrow" pitchFamily="34" charset="0"/>
              </a:rPr>
              <a:t>content</a:t>
            </a:r>
            <a:r>
              <a:rPr lang="tr-TR" sz="2400" dirty="0" smtClean="0">
                <a:latin typeface="Arial Narrow" pitchFamily="34" charset="0"/>
              </a:rPr>
              <a:t>/</a:t>
            </a:r>
            <a:r>
              <a:rPr lang="tr-TR" sz="2400" dirty="0" err="1" smtClean="0">
                <a:latin typeface="Arial Narrow" pitchFamily="34" charset="0"/>
              </a:rPr>
              <a:t>uploads</a:t>
            </a:r>
            <a:r>
              <a:rPr lang="tr-TR" sz="2400" dirty="0" smtClean="0">
                <a:latin typeface="Arial Narrow" pitchFamily="34" charset="0"/>
              </a:rPr>
              <a:t>/2018/06/tablaper3.</a:t>
            </a:r>
            <a:r>
              <a:rPr lang="tr-TR" sz="2400" dirty="0" err="1" smtClean="0">
                <a:latin typeface="Arial Narrow" pitchFamily="34" charset="0"/>
              </a:rPr>
              <a:t>pdf</a:t>
            </a:r>
            <a:endParaRPr lang="tr-TR" sz="2400" dirty="0" smtClean="0">
              <a:latin typeface="Arial Narrow" pitchFamily="34" charset="0"/>
            </a:endParaRP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err="1" smtClean="0">
                <a:hlinkClick r:id="rId2"/>
              </a:rPr>
              <a:t>Leiden</a:t>
            </a:r>
            <a:r>
              <a:rPr lang="tr-TR" dirty="0" smtClean="0">
                <a:hlinkClick r:id="rId2"/>
              </a:rPr>
              <a:t> Manifesto </a:t>
            </a:r>
            <a:r>
              <a:rPr lang="tr-TR" dirty="0" err="1" smtClean="0">
                <a:hlinkClick r:id="rId2"/>
              </a:rPr>
              <a:t>for</a:t>
            </a:r>
            <a:r>
              <a:rPr lang="tr-TR" dirty="0" smtClean="0">
                <a:hlinkClick r:id="rId2"/>
              </a:rPr>
              <a:t> </a:t>
            </a:r>
            <a:r>
              <a:rPr lang="tr-TR" dirty="0" err="1" smtClean="0">
                <a:hlinkClick r:id="rId2"/>
              </a:rPr>
              <a:t>Research</a:t>
            </a:r>
            <a:r>
              <a:rPr lang="tr-TR" dirty="0" smtClean="0">
                <a:hlinkClick r:id="rId2"/>
              </a:rPr>
              <a:t> </a:t>
            </a:r>
            <a:r>
              <a:rPr lang="tr-TR" dirty="0" err="1" smtClean="0">
                <a:hlinkClick r:id="rId2"/>
              </a:rPr>
              <a:t>Metrics</a:t>
            </a:r>
            <a:r>
              <a:rPr lang="tr-TR" dirty="0" smtClean="0">
                <a:hlinkClick r:id="rId2"/>
              </a:rPr>
              <a:t/>
            </a:r>
            <a:br>
              <a:rPr lang="tr-TR" dirty="0" smtClean="0">
                <a:hlinkClick r:id="rId2"/>
              </a:rPr>
            </a:br>
            <a:r>
              <a:rPr lang="tr-TR" sz="3200" dirty="0" smtClean="0">
                <a:hlinkClick r:id="rId2"/>
              </a:rPr>
              <a:t>(http://www.</a:t>
            </a:r>
            <a:r>
              <a:rPr lang="tr-TR" sz="3200" dirty="0" err="1" smtClean="0">
                <a:hlinkClick r:id="rId2"/>
              </a:rPr>
              <a:t>leidenmanifesto</a:t>
            </a:r>
            <a:r>
              <a:rPr lang="tr-TR" sz="3200" dirty="0" smtClean="0">
                <a:hlinkClick r:id="rId2"/>
              </a:rPr>
              <a:t>.org/</a:t>
            </a:r>
            <a:r>
              <a:rPr lang="tr-TR" sz="3200" dirty="0" smtClean="0"/>
              <a:t>)</a:t>
            </a:r>
            <a:br>
              <a:rPr lang="tr-TR" sz="3200" dirty="0" smtClean="0"/>
            </a:br>
            <a:endParaRPr lang="tr-TR" dirty="0"/>
          </a:p>
        </p:txBody>
      </p:sp>
      <p:sp>
        <p:nvSpPr>
          <p:cNvPr id="3" name="2 İçerik Yer Tutucusu"/>
          <p:cNvSpPr>
            <a:spLocks noGrp="1"/>
          </p:cNvSpPr>
          <p:nvPr>
            <p:ph idx="1"/>
          </p:nvPr>
        </p:nvSpPr>
        <p:spPr/>
        <p:txBody>
          <a:bodyPr>
            <a:noAutofit/>
          </a:bodyPr>
          <a:lstStyle/>
          <a:p>
            <a:r>
              <a:rPr lang="tr-TR" sz="2000" b="1" i="1" dirty="0" smtClean="0">
                <a:latin typeface="Arial Narrow" pitchFamily="34" charset="0"/>
              </a:rPr>
              <a:t>1) </a:t>
            </a:r>
            <a:r>
              <a:rPr lang="tr-TR" sz="2000" b="1" i="1" dirty="0" err="1" smtClean="0">
                <a:latin typeface="Arial Narrow" pitchFamily="34" charset="0"/>
              </a:rPr>
              <a:t>Quantitative</a:t>
            </a:r>
            <a:r>
              <a:rPr lang="tr-TR" sz="2000" b="1" i="1" dirty="0" smtClean="0">
                <a:latin typeface="Arial Narrow" pitchFamily="34" charset="0"/>
              </a:rPr>
              <a:t> </a:t>
            </a:r>
            <a:r>
              <a:rPr lang="tr-TR" sz="2000" b="1" i="1" dirty="0" err="1" smtClean="0">
                <a:latin typeface="Arial Narrow" pitchFamily="34" charset="0"/>
              </a:rPr>
              <a:t>evaluation</a:t>
            </a:r>
            <a:r>
              <a:rPr lang="tr-TR" sz="2000" b="1" i="1" dirty="0" smtClean="0">
                <a:latin typeface="Arial Narrow" pitchFamily="34" charset="0"/>
              </a:rPr>
              <a:t> </a:t>
            </a:r>
            <a:r>
              <a:rPr lang="tr-TR" sz="2000" b="1" i="1" dirty="0" err="1" smtClean="0">
                <a:latin typeface="Arial Narrow" pitchFamily="34" charset="0"/>
              </a:rPr>
              <a:t>should</a:t>
            </a:r>
            <a:r>
              <a:rPr lang="tr-TR" sz="2000" b="1" i="1" dirty="0" smtClean="0">
                <a:latin typeface="Arial Narrow" pitchFamily="34" charset="0"/>
              </a:rPr>
              <a:t> </a:t>
            </a:r>
            <a:r>
              <a:rPr lang="tr-TR" sz="2000" b="1" i="1" dirty="0" err="1" smtClean="0">
                <a:latin typeface="Arial Narrow" pitchFamily="34" charset="0"/>
              </a:rPr>
              <a:t>support</a:t>
            </a:r>
            <a:r>
              <a:rPr lang="tr-TR" sz="2000" b="1" i="1" dirty="0" smtClean="0">
                <a:latin typeface="Arial Narrow" pitchFamily="34" charset="0"/>
              </a:rPr>
              <a:t> </a:t>
            </a:r>
            <a:r>
              <a:rPr lang="tr-TR" sz="2000" b="1" i="1" dirty="0" err="1" smtClean="0">
                <a:latin typeface="Arial Narrow" pitchFamily="34" charset="0"/>
              </a:rPr>
              <a:t>qualitative</a:t>
            </a:r>
            <a:r>
              <a:rPr lang="tr-TR" sz="2000" b="1" i="1" dirty="0" smtClean="0">
                <a:latin typeface="Arial Narrow" pitchFamily="34" charset="0"/>
              </a:rPr>
              <a:t>, </a:t>
            </a:r>
            <a:r>
              <a:rPr lang="tr-TR" sz="2000" b="1" i="1" dirty="0" err="1" smtClean="0">
                <a:latin typeface="Arial Narrow" pitchFamily="34" charset="0"/>
              </a:rPr>
              <a:t>expert</a:t>
            </a:r>
            <a:r>
              <a:rPr lang="tr-TR" sz="2000" b="1" i="1" dirty="0" smtClean="0">
                <a:latin typeface="Arial Narrow" pitchFamily="34" charset="0"/>
              </a:rPr>
              <a:t> </a:t>
            </a:r>
            <a:r>
              <a:rPr lang="tr-TR" sz="2000" b="1" i="1" dirty="0" err="1" smtClean="0">
                <a:latin typeface="Arial Narrow" pitchFamily="34" charset="0"/>
              </a:rPr>
              <a:t>assessment</a:t>
            </a:r>
            <a:r>
              <a:rPr lang="tr-TR" sz="2000" b="1" i="1" dirty="0" smtClean="0">
                <a:latin typeface="Arial Narrow" pitchFamily="34" charset="0"/>
              </a:rPr>
              <a:t>.</a:t>
            </a:r>
            <a:r>
              <a:rPr lang="tr-TR" sz="2000" i="1" dirty="0" smtClean="0">
                <a:latin typeface="Arial Narrow" pitchFamily="34" charset="0"/>
              </a:rPr>
              <a:t> </a:t>
            </a:r>
          </a:p>
          <a:p>
            <a:r>
              <a:rPr lang="en-US" sz="2000" b="1" i="1" dirty="0" smtClean="0">
                <a:latin typeface="Arial Narrow" pitchFamily="34" charset="0"/>
              </a:rPr>
              <a:t>2) Measure performance against the research missions of the institution, group or researcher.</a:t>
            </a:r>
            <a:r>
              <a:rPr lang="en-US" sz="2000" i="1" dirty="0" smtClean="0">
                <a:latin typeface="Arial Narrow" pitchFamily="34" charset="0"/>
              </a:rPr>
              <a:t> </a:t>
            </a:r>
            <a:endParaRPr lang="tr-TR" sz="2000" i="1" dirty="0" smtClean="0">
              <a:latin typeface="Arial Narrow" pitchFamily="34" charset="0"/>
            </a:endParaRPr>
          </a:p>
          <a:p>
            <a:r>
              <a:rPr lang="en-US" sz="2000" b="1" i="1" dirty="0" smtClean="0">
                <a:latin typeface="Arial Narrow" pitchFamily="34" charset="0"/>
              </a:rPr>
              <a:t>3) Keep data collection and analytical processes open, transparent and simple.</a:t>
            </a:r>
            <a:r>
              <a:rPr lang="en-US" sz="2000" i="1" dirty="0" smtClean="0">
                <a:latin typeface="Arial Narrow" pitchFamily="34" charset="0"/>
              </a:rPr>
              <a:t> </a:t>
            </a:r>
            <a:endParaRPr lang="tr-TR" sz="2000" i="1" dirty="0" smtClean="0">
              <a:latin typeface="Arial Narrow" pitchFamily="34" charset="0"/>
            </a:endParaRPr>
          </a:p>
          <a:p>
            <a:r>
              <a:rPr lang="en-US" sz="2000" b="1" i="1" dirty="0" smtClean="0">
                <a:latin typeface="Arial Narrow" pitchFamily="34" charset="0"/>
              </a:rPr>
              <a:t>4) Allow those evaluated to verify data and analysis.</a:t>
            </a:r>
            <a:r>
              <a:rPr lang="en-US" sz="2000" i="1" dirty="0" smtClean="0">
                <a:latin typeface="Arial Narrow" pitchFamily="34" charset="0"/>
              </a:rPr>
              <a:t> </a:t>
            </a:r>
            <a:endParaRPr lang="tr-TR" sz="2000" i="1" dirty="0" smtClean="0">
              <a:latin typeface="Arial Narrow" pitchFamily="34" charset="0"/>
            </a:endParaRPr>
          </a:p>
          <a:p>
            <a:r>
              <a:rPr lang="en-US" sz="2000" b="1" i="1" dirty="0" smtClean="0">
                <a:latin typeface="Arial Narrow" pitchFamily="34" charset="0"/>
              </a:rPr>
              <a:t>5) Account for variation by field in publication and citation practices.</a:t>
            </a:r>
            <a:r>
              <a:rPr lang="en-US" sz="2000" i="1" dirty="0" smtClean="0">
                <a:latin typeface="Arial Narrow" pitchFamily="34" charset="0"/>
              </a:rPr>
              <a:t> </a:t>
            </a:r>
            <a:endParaRPr lang="tr-TR" sz="2000" i="1" dirty="0" smtClean="0">
              <a:latin typeface="Arial Narrow" pitchFamily="34" charset="0"/>
            </a:endParaRPr>
          </a:p>
          <a:p>
            <a:r>
              <a:rPr lang="en-US" sz="2000" b="1" dirty="0" smtClean="0">
                <a:latin typeface="Arial Narrow" pitchFamily="34" charset="0"/>
              </a:rPr>
              <a:t>6) Protect excellence in locally relevant research.</a:t>
            </a:r>
            <a:r>
              <a:rPr lang="en-US" sz="2000" dirty="0" smtClean="0">
                <a:latin typeface="Arial Narrow" pitchFamily="34" charset="0"/>
              </a:rPr>
              <a:t> </a:t>
            </a:r>
            <a:endParaRPr lang="tr-TR" sz="2000" dirty="0" smtClean="0">
              <a:latin typeface="Arial Narrow" pitchFamily="34" charset="0"/>
            </a:endParaRPr>
          </a:p>
          <a:p>
            <a:r>
              <a:rPr lang="en-US" sz="2000" b="1" dirty="0" smtClean="0">
                <a:latin typeface="Arial Narrow" pitchFamily="34" charset="0"/>
              </a:rPr>
              <a:t>7) Base assessment of individual researchers on a qualitative </a:t>
            </a:r>
            <a:r>
              <a:rPr lang="en-US" sz="2000" b="1" dirty="0" err="1" smtClean="0">
                <a:latin typeface="Arial Narrow" pitchFamily="34" charset="0"/>
              </a:rPr>
              <a:t>judgement</a:t>
            </a:r>
            <a:r>
              <a:rPr lang="en-US" sz="2000" b="1" dirty="0" smtClean="0">
                <a:latin typeface="Arial Narrow" pitchFamily="34" charset="0"/>
              </a:rPr>
              <a:t> of their portfolio.</a:t>
            </a:r>
            <a:endParaRPr lang="tr-TR" sz="2000" b="1" dirty="0" smtClean="0">
              <a:latin typeface="Arial Narrow" pitchFamily="34" charset="0"/>
            </a:endParaRPr>
          </a:p>
          <a:p>
            <a:r>
              <a:rPr lang="en-US" sz="2000" b="1" dirty="0" smtClean="0">
                <a:latin typeface="Arial Narrow" pitchFamily="34" charset="0"/>
              </a:rPr>
              <a:t>8) Avoid misplaced concreteness and false precision.</a:t>
            </a:r>
            <a:r>
              <a:rPr lang="en-US" sz="2000" dirty="0" smtClean="0">
                <a:latin typeface="Arial Narrow" pitchFamily="34" charset="0"/>
              </a:rPr>
              <a:t> </a:t>
            </a:r>
            <a:endParaRPr lang="tr-TR" sz="2000" dirty="0" smtClean="0">
              <a:latin typeface="Arial Narrow" pitchFamily="34" charset="0"/>
            </a:endParaRPr>
          </a:p>
          <a:p>
            <a:r>
              <a:rPr lang="en-US" sz="2000" b="1" dirty="0" smtClean="0">
                <a:latin typeface="Arial Narrow" pitchFamily="34" charset="0"/>
              </a:rPr>
              <a:t>9) Recognize the systemic effects of assessment and indicators.</a:t>
            </a:r>
            <a:r>
              <a:rPr lang="en-US" sz="2000" dirty="0" smtClean="0">
                <a:latin typeface="Arial Narrow" pitchFamily="34" charset="0"/>
              </a:rPr>
              <a:t> </a:t>
            </a:r>
            <a:endParaRPr lang="tr-TR" sz="2000" dirty="0" smtClean="0">
              <a:latin typeface="Arial Narrow" pitchFamily="34" charset="0"/>
            </a:endParaRPr>
          </a:p>
          <a:p>
            <a:r>
              <a:rPr lang="en-US" sz="2000" b="1" dirty="0" smtClean="0">
                <a:latin typeface="Arial Narrow" pitchFamily="34" charset="0"/>
              </a:rPr>
              <a:t>10) Scrutinize indicators regularly and update them.</a:t>
            </a:r>
            <a:r>
              <a:rPr lang="en-US" sz="2000" dirty="0" smtClean="0">
                <a:latin typeface="Arial Narrow" pitchFamily="34" charset="0"/>
              </a:rPr>
              <a:t> </a:t>
            </a:r>
            <a:endParaRPr lang="tr-TR" sz="2000" dirty="0">
              <a:latin typeface="Arial Narrow" pitchFamily="34" charset="0"/>
            </a:endParaRP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357158" y="2643182"/>
            <a:ext cx="8229600" cy="1143000"/>
          </a:xfrm>
        </p:spPr>
        <p:txBody>
          <a:bodyPr>
            <a:normAutofit/>
          </a:bodyPr>
          <a:lstStyle/>
          <a:p>
            <a:r>
              <a:rPr lang="tr-TR" sz="4800" b="1" dirty="0" smtClean="0">
                <a:solidFill>
                  <a:schemeClr val="accent2">
                    <a:lumMod val="40000"/>
                    <a:lumOff val="60000"/>
                  </a:schemeClr>
                </a:solidFill>
                <a:latin typeface="Arial Narrow" pitchFamily="34" charset="0"/>
              </a:rPr>
              <a:t>Teşekkürler </a:t>
            </a:r>
            <a:r>
              <a:rPr lang="tr-TR" sz="4800" b="1" dirty="0" smtClean="0">
                <a:solidFill>
                  <a:schemeClr val="accent2">
                    <a:lumMod val="40000"/>
                    <a:lumOff val="60000"/>
                  </a:schemeClr>
                </a:solidFill>
                <a:latin typeface="Arial Narrow" pitchFamily="34" charset="0"/>
                <a:sym typeface="Wingdings" pitchFamily="2" charset="2"/>
              </a:rPr>
              <a:t></a:t>
            </a:r>
            <a:endParaRPr lang="tr-TR" sz="4800" dirty="0">
              <a:solidFill>
                <a:srgbClr val="00B0F0"/>
              </a:solidFill>
              <a:latin typeface="Arial Narrow"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357158" y="642918"/>
            <a:ext cx="3008313" cy="1162050"/>
          </a:xfrm>
        </p:spPr>
        <p:txBody>
          <a:bodyPr>
            <a:noAutofit/>
          </a:bodyPr>
          <a:lstStyle/>
          <a:p>
            <a:pPr lvl="0"/>
            <a:r>
              <a:rPr lang="tr-TR" sz="3600" dirty="0" smtClean="0">
                <a:latin typeface="Arial Narrow" pitchFamily="34" charset="0"/>
              </a:rPr>
              <a:t>Geleneksel yol; </a:t>
            </a:r>
            <a:r>
              <a:rPr lang="tr-TR" sz="3600" dirty="0" err="1" smtClean="0">
                <a:latin typeface="Arial Narrow" pitchFamily="34" charset="0"/>
              </a:rPr>
              <a:t>Bibliyometri</a:t>
            </a:r>
            <a:r>
              <a:rPr lang="tr-TR" sz="3600" dirty="0" smtClean="0"/>
              <a:t/>
            </a:r>
            <a:br>
              <a:rPr lang="tr-TR" sz="3600" dirty="0" smtClean="0"/>
            </a:br>
            <a:endParaRPr lang="tr-TR" sz="3600" dirty="0"/>
          </a:p>
        </p:txBody>
      </p:sp>
      <p:sp>
        <p:nvSpPr>
          <p:cNvPr id="3" name="2 İçerik Yer Tutucusu"/>
          <p:cNvSpPr>
            <a:spLocks noGrp="1"/>
          </p:cNvSpPr>
          <p:nvPr>
            <p:ph idx="1"/>
          </p:nvPr>
        </p:nvSpPr>
        <p:spPr/>
        <p:txBody>
          <a:bodyPr>
            <a:normAutofit/>
          </a:bodyPr>
          <a:lstStyle/>
          <a:p>
            <a:pPr>
              <a:buFont typeface="Wingdings" pitchFamily="2" charset="2"/>
              <a:buChar char="Ø"/>
            </a:pPr>
            <a:r>
              <a:rPr lang="tr-TR" dirty="0" smtClean="0">
                <a:latin typeface="Arial Narrow" pitchFamily="34" charset="0"/>
              </a:rPr>
              <a:t>Belirli bir konu alanı, dergi, ülke veya kurumdaki bilimsel aktiviteyi ölçer. </a:t>
            </a:r>
          </a:p>
          <a:p>
            <a:pPr>
              <a:buFont typeface="Wingdings" pitchFamily="2" charset="2"/>
              <a:buChar char="Ø"/>
            </a:pPr>
            <a:r>
              <a:rPr lang="tr-TR" dirty="0" smtClean="0">
                <a:latin typeface="Arial Narrow" pitchFamily="34" charset="0"/>
              </a:rPr>
              <a:t>Yayın sayısı, atıf sayısı, h-indeks, dergi etki faktörü belli başlı metrikleridir</a:t>
            </a:r>
          </a:p>
          <a:p>
            <a:pPr>
              <a:buFont typeface="Wingdings" pitchFamily="2" charset="2"/>
              <a:buChar char="Ø"/>
            </a:pPr>
            <a:r>
              <a:rPr lang="tr-TR" dirty="0" smtClean="0">
                <a:latin typeface="Arial Narrow" pitchFamily="34" charset="0"/>
              </a:rPr>
              <a:t>Bileşenleri; öğretim elemanları,üniversitenin bölümleri, enstitüleri  ve </a:t>
            </a:r>
            <a:r>
              <a:rPr lang="tr-TR" dirty="0" err="1" smtClean="0">
                <a:latin typeface="Arial Narrow" pitchFamily="34" charset="0"/>
              </a:rPr>
              <a:t>ünv</a:t>
            </a:r>
            <a:r>
              <a:rPr lang="tr-TR" dirty="0" smtClean="0">
                <a:latin typeface="Arial Narrow" pitchFamily="34" charset="0"/>
              </a:rPr>
              <a:t>. yönetimleri, hükümetler, Fon Sağlayıcılardır.</a:t>
            </a:r>
            <a:endParaRPr lang="tr-TR" dirty="0">
              <a:latin typeface="Arial Narrow" pitchFamily="34" charset="0"/>
            </a:endParaRPr>
          </a:p>
        </p:txBody>
      </p:sp>
      <p:sp>
        <p:nvSpPr>
          <p:cNvPr id="5" name="4 Metin Yer Tutucusu"/>
          <p:cNvSpPr>
            <a:spLocks noGrp="1"/>
          </p:cNvSpPr>
          <p:nvPr>
            <p:ph type="body" sz="half" idx="2"/>
          </p:nvPr>
        </p:nvSpPr>
        <p:spPr>
          <a:xfrm>
            <a:off x="571472" y="1785926"/>
            <a:ext cx="2894041" cy="4340237"/>
          </a:xfrm>
        </p:spPr>
        <p:txBody>
          <a:bodyPr/>
          <a:lstStyle/>
          <a:p>
            <a:endParaRPr lang="tr-TR" dirty="0"/>
          </a:p>
        </p:txBody>
      </p:sp>
      <p:pic>
        <p:nvPicPr>
          <p:cNvPr id="7" name="6 Resim" descr="images (4).jpg"/>
          <p:cNvPicPr>
            <a:picLocks noChangeAspect="1"/>
          </p:cNvPicPr>
          <p:nvPr/>
        </p:nvPicPr>
        <p:blipFill>
          <a:blip r:embed="rId2"/>
          <a:stretch>
            <a:fillRect/>
          </a:stretch>
        </p:blipFill>
        <p:spPr>
          <a:xfrm>
            <a:off x="500034" y="1357298"/>
            <a:ext cx="3071834" cy="5143536"/>
          </a:xfrm>
          <a:prstGeom prst="rect">
            <a:avLst/>
          </a:prstGeom>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714348" y="857232"/>
            <a:ext cx="8229600" cy="1143000"/>
          </a:xfrm>
        </p:spPr>
        <p:txBody>
          <a:bodyPr>
            <a:normAutofit fontScale="90000"/>
          </a:bodyPr>
          <a:lstStyle/>
          <a:p>
            <a:pPr lvl="0" algn="l"/>
            <a:r>
              <a:rPr lang="tr-TR" dirty="0" err="1" smtClean="0">
                <a:latin typeface="Arial Narrow" pitchFamily="34" charset="0"/>
              </a:rPr>
              <a:t>Bibliyometriye</a:t>
            </a:r>
            <a:r>
              <a:rPr lang="tr-TR" dirty="0" smtClean="0">
                <a:latin typeface="Arial Narrow" pitchFamily="34" charset="0"/>
              </a:rPr>
              <a:t> neden ihtiyaç duyuyoruz?</a:t>
            </a:r>
            <a:r>
              <a:rPr lang="tr-TR" dirty="0" smtClean="0"/>
              <a:t/>
            </a:r>
            <a:br>
              <a:rPr lang="tr-TR" dirty="0" smtClean="0"/>
            </a:br>
            <a:endParaRPr lang="tr-TR" dirty="0"/>
          </a:p>
        </p:txBody>
      </p:sp>
      <p:sp>
        <p:nvSpPr>
          <p:cNvPr id="6" name="5 İçerik Yer Tutucusu"/>
          <p:cNvSpPr>
            <a:spLocks noGrp="1"/>
          </p:cNvSpPr>
          <p:nvPr>
            <p:ph idx="1"/>
          </p:nvPr>
        </p:nvSpPr>
        <p:spPr>
          <a:xfrm>
            <a:off x="457200" y="1500174"/>
            <a:ext cx="8229600" cy="4625989"/>
          </a:xfrm>
        </p:spPr>
        <p:txBody>
          <a:bodyPr>
            <a:normAutofit/>
          </a:bodyPr>
          <a:lstStyle/>
          <a:p>
            <a:pPr>
              <a:buNone/>
            </a:pPr>
            <a:endParaRPr lang="tr-TR" dirty="0"/>
          </a:p>
          <a:p>
            <a:pPr lvl="0">
              <a:buFont typeface="Wingdings" pitchFamily="2" charset="2"/>
              <a:buChar char="Ø"/>
            </a:pPr>
            <a:r>
              <a:rPr lang="tr-TR" dirty="0">
                <a:latin typeface="Arial Narrow" pitchFamily="34" charset="0"/>
              </a:rPr>
              <a:t>Rekabet </a:t>
            </a:r>
            <a:r>
              <a:rPr lang="tr-TR" dirty="0" smtClean="0">
                <a:latin typeface="Arial Narrow" pitchFamily="34" charset="0"/>
              </a:rPr>
              <a:t>için</a:t>
            </a:r>
            <a:endParaRPr lang="tr-TR" dirty="0">
              <a:latin typeface="Arial Narrow" pitchFamily="34" charset="0"/>
            </a:endParaRPr>
          </a:p>
          <a:p>
            <a:pPr lvl="0">
              <a:buFont typeface="Wingdings" pitchFamily="2" charset="2"/>
              <a:buChar char="Ø"/>
            </a:pPr>
            <a:r>
              <a:rPr lang="tr-TR" dirty="0">
                <a:latin typeface="Arial Narrow" pitchFamily="34" charset="0"/>
              </a:rPr>
              <a:t>Gelişim </a:t>
            </a:r>
            <a:r>
              <a:rPr lang="tr-TR" dirty="0" smtClean="0">
                <a:latin typeface="Arial Narrow" pitchFamily="34" charset="0"/>
              </a:rPr>
              <a:t>için</a:t>
            </a:r>
            <a:endParaRPr lang="tr-TR" dirty="0">
              <a:latin typeface="Arial Narrow" pitchFamily="34" charset="0"/>
            </a:endParaRPr>
          </a:p>
          <a:p>
            <a:pPr lvl="0">
              <a:buFont typeface="Wingdings" pitchFamily="2" charset="2"/>
              <a:buChar char="Ø"/>
            </a:pPr>
            <a:r>
              <a:rPr lang="tr-TR" dirty="0">
                <a:latin typeface="Arial Narrow" pitchFamily="34" charset="0"/>
              </a:rPr>
              <a:t>Kalite </a:t>
            </a:r>
            <a:r>
              <a:rPr lang="tr-TR" dirty="0" smtClean="0">
                <a:latin typeface="Arial Narrow" pitchFamily="34" charset="0"/>
              </a:rPr>
              <a:t>için</a:t>
            </a:r>
            <a:endParaRPr lang="tr-TR" dirty="0">
              <a:latin typeface="Arial Narrow" pitchFamily="34" charset="0"/>
            </a:endParaRPr>
          </a:p>
          <a:p>
            <a:pPr lvl="0">
              <a:buFont typeface="Wingdings" pitchFamily="2" charset="2"/>
              <a:buChar char="Ø"/>
            </a:pPr>
            <a:r>
              <a:rPr lang="tr-TR" dirty="0">
                <a:latin typeface="Arial Narrow" pitchFamily="34" charset="0"/>
              </a:rPr>
              <a:t>Stratejik planlama </a:t>
            </a:r>
            <a:r>
              <a:rPr lang="tr-TR" dirty="0" smtClean="0">
                <a:latin typeface="Arial Narrow" pitchFamily="34" charset="0"/>
              </a:rPr>
              <a:t>için</a:t>
            </a:r>
            <a:endParaRPr lang="tr-TR" dirty="0">
              <a:latin typeface="Arial Narrow" pitchFamily="34" charset="0"/>
            </a:endParaRPr>
          </a:p>
          <a:p>
            <a:pPr lvl="0">
              <a:buFont typeface="Wingdings" pitchFamily="2" charset="2"/>
              <a:buChar char="Ø"/>
            </a:pPr>
            <a:r>
              <a:rPr lang="tr-TR" dirty="0" smtClean="0">
                <a:latin typeface="Arial Narrow" pitchFamily="34" charset="0"/>
              </a:rPr>
              <a:t>Bölüm, birim </a:t>
            </a:r>
            <a:r>
              <a:rPr lang="tr-TR" dirty="0">
                <a:latin typeface="Arial Narrow" pitchFamily="34" charset="0"/>
              </a:rPr>
              <a:t>bazında planlama </a:t>
            </a:r>
            <a:r>
              <a:rPr lang="tr-TR" dirty="0" smtClean="0">
                <a:latin typeface="Arial Narrow" pitchFamily="34" charset="0"/>
              </a:rPr>
              <a:t>için</a:t>
            </a:r>
            <a:endParaRPr lang="tr-TR" dirty="0">
              <a:latin typeface="Arial Narrow" pitchFamily="34" charset="0"/>
            </a:endParaRPr>
          </a:p>
          <a:p>
            <a:pPr lvl="0">
              <a:buFont typeface="Wingdings" pitchFamily="2" charset="2"/>
              <a:buChar char="Ø"/>
            </a:pPr>
            <a:r>
              <a:rPr lang="tr-TR" dirty="0">
                <a:latin typeface="Arial Narrow" pitchFamily="34" charset="0"/>
              </a:rPr>
              <a:t>Araştırmacı bazında değerlendirme, görevlendirme, </a:t>
            </a:r>
            <a:r>
              <a:rPr lang="tr-TR" dirty="0" smtClean="0">
                <a:latin typeface="Arial Narrow" pitchFamily="34" charset="0"/>
              </a:rPr>
              <a:t>ödüllendirme için</a:t>
            </a:r>
            <a:endParaRPr lang="tr-TR" dirty="0">
              <a:latin typeface="Arial Narrow" pitchFamily="34" charset="0"/>
            </a:endParaRPr>
          </a:p>
          <a:p>
            <a:pPr lvl="0"/>
            <a:endParaRPr lang="tr-TR" dirty="0"/>
          </a:p>
          <a:p>
            <a:endParaRPr lang="tr-TR" dirty="0"/>
          </a:p>
          <a:p>
            <a:endParaRPr lang="tr-TR"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642918"/>
            <a:ext cx="8229600" cy="1143000"/>
          </a:xfrm>
        </p:spPr>
        <p:txBody>
          <a:bodyPr>
            <a:normAutofit fontScale="90000"/>
          </a:bodyPr>
          <a:lstStyle/>
          <a:p>
            <a:pPr algn="l"/>
            <a:r>
              <a:rPr lang="tr-TR" dirty="0" err="1" smtClean="0">
                <a:latin typeface="Arial Narrow" pitchFamily="34" charset="0"/>
              </a:rPr>
              <a:t>Bibliyometriye</a:t>
            </a:r>
            <a:r>
              <a:rPr lang="tr-TR" dirty="0" smtClean="0">
                <a:latin typeface="Arial Narrow" pitchFamily="34" charset="0"/>
              </a:rPr>
              <a:t> neden ihtiyaç duyuyoruz?</a:t>
            </a:r>
            <a:endParaRPr lang="tr-TR" dirty="0">
              <a:latin typeface="Arial Narrow" pitchFamily="34" charset="0"/>
            </a:endParaRPr>
          </a:p>
        </p:txBody>
      </p:sp>
      <p:sp>
        <p:nvSpPr>
          <p:cNvPr id="3" name="2 İçerik Yer Tutucusu"/>
          <p:cNvSpPr>
            <a:spLocks noGrp="1"/>
          </p:cNvSpPr>
          <p:nvPr>
            <p:ph idx="1"/>
          </p:nvPr>
        </p:nvSpPr>
        <p:spPr/>
        <p:txBody>
          <a:bodyPr>
            <a:normAutofit/>
          </a:bodyPr>
          <a:lstStyle/>
          <a:p>
            <a:pPr lvl="0"/>
            <a:endParaRPr lang="tr-TR" dirty="0" smtClean="0"/>
          </a:p>
          <a:p>
            <a:pPr lvl="0">
              <a:buFont typeface="Wingdings" pitchFamily="2" charset="2"/>
              <a:buChar char="Ø"/>
            </a:pPr>
            <a:r>
              <a:rPr lang="tr-TR" dirty="0" smtClean="0">
                <a:latin typeface="Arial Narrow" pitchFamily="34" charset="0"/>
              </a:rPr>
              <a:t>Araştırmanın niceliksel boyutunun tespiti için</a:t>
            </a:r>
          </a:p>
          <a:p>
            <a:pPr lvl="0">
              <a:buFont typeface="Wingdings" pitchFamily="2" charset="2"/>
              <a:buChar char="Ø"/>
            </a:pPr>
            <a:r>
              <a:rPr lang="tr-TR" dirty="0" smtClean="0">
                <a:latin typeface="Arial Narrow" pitchFamily="34" charset="0"/>
              </a:rPr>
              <a:t>Araştırma alanlarının güçlü ve zayıf yönlerine vurgu yaparak geleceği şekillendirmek için</a:t>
            </a:r>
          </a:p>
          <a:p>
            <a:pPr lvl="0">
              <a:buFont typeface="Wingdings" pitchFamily="2" charset="2"/>
              <a:buChar char="Ø"/>
            </a:pPr>
            <a:r>
              <a:rPr lang="tr-TR" dirty="0" smtClean="0">
                <a:latin typeface="Arial Narrow" pitchFamily="34" charset="0"/>
              </a:rPr>
              <a:t>Belli bir konu alanındaki  güçlü yazar/yayınlara vurgulamak için</a:t>
            </a:r>
          </a:p>
          <a:p>
            <a:pPr lvl="0">
              <a:buFont typeface="Wingdings" pitchFamily="2" charset="2"/>
              <a:buChar char="Ø"/>
            </a:pPr>
            <a:r>
              <a:rPr lang="tr-TR" dirty="0" smtClean="0">
                <a:latin typeface="Arial Narrow" pitchFamily="34" charset="0"/>
              </a:rPr>
              <a:t>Aktif ve gelişmekte olan alanların tespiti için</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1143000"/>
          </a:xfrm>
        </p:spPr>
        <p:txBody>
          <a:bodyPr>
            <a:normAutofit/>
          </a:bodyPr>
          <a:lstStyle/>
          <a:p>
            <a:pPr algn="l"/>
            <a:r>
              <a:rPr lang="tr-TR" sz="4000" dirty="0" smtClean="0">
                <a:latin typeface="Arial Narrow" pitchFamily="34" charset="0"/>
              </a:rPr>
              <a:t>Bir başka deyişle;</a:t>
            </a:r>
            <a:endParaRPr lang="tr-TR" sz="4000" dirty="0">
              <a:latin typeface="Arial Narrow" pitchFamily="34" charset="0"/>
            </a:endParaRPr>
          </a:p>
        </p:txBody>
      </p:sp>
      <p:sp>
        <p:nvSpPr>
          <p:cNvPr id="3" name="2 İçerik Yer Tutucusu"/>
          <p:cNvSpPr>
            <a:spLocks noGrp="1"/>
          </p:cNvSpPr>
          <p:nvPr>
            <p:ph idx="1"/>
          </p:nvPr>
        </p:nvSpPr>
        <p:spPr>
          <a:xfrm>
            <a:off x="457200" y="1214422"/>
            <a:ext cx="8229600" cy="5643578"/>
          </a:xfrm>
        </p:spPr>
        <p:txBody>
          <a:bodyPr>
            <a:noAutofit/>
          </a:bodyPr>
          <a:lstStyle/>
          <a:p>
            <a:pPr>
              <a:buFont typeface="Wingdings" pitchFamily="2" charset="2"/>
              <a:buChar char="Ø"/>
            </a:pPr>
            <a:r>
              <a:rPr lang="tr-TR" dirty="0" smtClean="0">
                <a:latin typeface="Arial Narrow" pitchFamily="34" charset="0"/>
              </a:rPr>
              <a:t>Üniversiteler, Hükümetler ve Fon sağlayıcılar için yatırım yapılacak araştırmacıların ve alanların tespitinde,</a:t>
            </a:r>
          </a:p>
          <a:p>
            <a:pPr>
              <a:buFont typeface="Wingdings" pitchFamily="2" charset="2"/>
              <a:buChar char="Ø"/>
            </a:pPr>
            <a:r>
              <a:rPr lang="tr-TR" dirty="0" smtClean="0">
                <a:latin typeface="Arial Narrow" pitchFamily="34" charset="0"/>
              </a:rPr>
              <a:t>Kurumların akran kıyasında</a:t>
            </a:r>
          </a:p>
          <a:p>
            <a:pPr>
              <a:buFont typeface="Wingdings" pitchFamily="2" charset="2"/>
              <a:buChar char="Ø"/>
            </a:pPr>
            <a:r>
              <a:rPr lang="tr-TR" dirty="0" smtClean="0">
                <a:latin typeface="Arial Narrow" pitchFamily="34" charset="0"/>
              </a:rPr>
              <a:t>Araştırmacılara verilecek ödüller, atamalar, burslar, fonlarda</a:t>
            </a:r>
          </a:p>
          <a:p>
            <a:pPr>
              <a:buFont typeface="Wingdings" pitchFamily="2" charset="2"/>
              <a:buChar char="Ø"/>
            </a:pPr>
            <a:r>
              <a:rPr lang="tr-TR" dirty="0" smtClean="0">
                <a:latin typeface="Arial Narrow" pitchFamily="34" charset="0"/>
              </a:rPr>
              <a:t>Kütüphaneciler için </a:t>
            </a:r>
            <a:r>
              <a:rPr lang="tr-TR" dirty="0" err="1" smtClean="0">
                <a:latin typeface="Arial Narrow" pitchFamily="34" charset="0"/>
              </a:rPr>
              <a:t>Bibliyometri</a:t>
            </a:r>
            <a:r>
              <a:rPr lang="tr-TR" dirty="0" smtClean="0">
                <a:latin typeface="Arial Narrow" pitchFamily="34" charset="0"/>
              </a:rPr>
              <a:t>; Koleksiyon geliştirirken parayı daha bilinçli kullanmada</a:t>
            </a:r>
          </a:p>
          <a:p>
            <a:pPr>
              <a:buNone/>
            </a:pPr>
            <a:endParaRPr lang="tr-TR" dirty="0" smtClean="0">
              <a:latin typeface="Arial Narrow" pitchFamily="34" charset="0"/>
            </a:endParaRPr>
          </a:p>
          <a:p>
            <a:pPr>
              <a:buNone/>
            </a:pPr>
            <a:r>
              <a:rPr lang="tr-TR" sz="2000" dirty="0" smtClean="0">
                <a:latin typeface="Arial Narrow" pitchFamily="34" charset="0"/>
              </a:rPr>
              <a:t>	</a:t>
            </a:r>
            <a:r>
              <a:rPr lang="tr-TR" sz="2000" dirty="0" err="1" smtClean="0">
                <a:latin typeface="Arial Narrow" pitchFamily="34" charset="0"/>
              </a:rPr>
              <a:t>bibliyometriye</a:t>
            </a:r>
            <a:r>
              <a:rPr lang="tr-TR" sz="2000" dirty="0" smtClean="0">
                <a:latin typeface="Arial Narrow" pitchFamily="34" charset="0"/>
              </a:rPr>
              <a:t> ihtiyaç duyarız.</a:t>
            </a:r>
          </a:p>
          <a:p>
            <a:endParaRPr lang="tr-TR"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2971792" cy="1584314"/>
          </a:xfrm>
        </p:spPr>
        <p:txBody>
          <a:bodyPr>
            <a:noAutofit/>
          </a:bodyPr>
          <a:lstStyle/>
          <a:p>
            <a:r>
              <a:rPr lang="tr-TR" sz="4400" dirty="0" err="1" smtClean="0">
                <a:latin typeface="Arial Narrow" pitchFamily="34" charset="0"/>
              </a:rPr>
              <a:t>Altmetrics</a:t>
            </a:r>
            <a:r>
              <a:rPr lang="tr-TR" sz="4400" dirty="0" smtClean="0">
                <a:latin typeface="Arial Narrow" pitchFamily="34" charset="0"/>
              </a:rPr>
              <a:t>-</a:t>
            </a:r>
            <a:r>
              <a:rPr lang="tr-TR" sz="3200" dirty="0" smtClean="0">
                <a:latin typeface="Arial Narrow" pitchFamily="34" charset="0"/>
              </a:rPr>
              <a:t> </a:t>
            </a:r>
            <a:r>
              <a:rPr lang="tr-TR" sz="2400" dirty="0" err="1" smtClean="0">
                <a:latin typeface="Arial Narrow" pitchFamily="34" charset="0"/>
              </a:rPr>
              <a:t>article</a:t>
            </a:r>
            <a:r>
              <a:rPr lang="tr-TR" sz="2400" dirty="0" smtClean="0">
                <a:latin typeface="Arial Narrow" pitchFamily="34" charset="0"/>
              </a:rPr>
              <a:t> </a:t>
            </a:r>
            <a:r>
              <a:rPr lang="tr-TR" sz="2400" dirty="0" err="1" smtClean="0">
                <a:latin typeface="Arial Narrow" pitchFamily="34" charset="0"/>
              </a:rPr>
              <a:t>level</a:t>
            </a:r>
            <a:r>
              <a:rPr lang="tr-TR" sz="2400" dirty="0" smtClean="0">
                <a:latin typeface="Arial Narrow" pitchFamily="34" charset="0"/>
              </a:rPr>
              <a:t> </a:t>
            </a:r>
            <a:r>
              <a:rPr lang="tr-TR" sz="2400" dirty="0" err="1" smtClean="0">
                <a:latin typeface="Arial Narrow" pitchFamily="34" charset="0"/>
              </a:rPr>
              <a:t>metric</a:t>
            </a:r>
            <a:endParaRPr lang="tr-TR" sz="2400" dirty="0">
              <a:latin typeface="Arial Narrow" pitchFamily="34" charset="0"/>
            </a:endParaRPr>
          </a:p>
        </p:txBody>
      </p:sp>
      <p:pic>
        <p:nvPicPr>
          <p:cNvPr id="5" name="4 İçerik Yer Tutucusu" descr="images.png"/>
          <p:cNvPicPr>
            <a:picLocks noGrp="1" noChangeAspect="1"/>
          </p:cNvPicPr>
          <p:nvPr>
            <p:ph idx="1"/>
          </p:nvPr>
        </p:nvPicPr>
        <p:blipFill>
          <a:blip r:embed="rId2"/>
          <a:stretch>
            <a:fillRect/>
          </a:stretch>
        </p:blipFill>
        <p:spPr>
          <a:xfrm>
            <a:off x="3286116" y="642918"/>
            <a:ext cx="5429288" cy="5572164"/>
          </a:xfrm>
        </p:spPr>
      </p:pic>
      <p:sp>
        <p:nvSpPr>
          <p:cNvPr id="4" name="3 Metin Yer Tutucusu"/>
          <p:cNvSpPr>
            <a:spLocks noGrp="1"/>
          </p:cNvSpPr>
          <p:nvPr>
            <p:ph type="body" sz="half" idx="2"/>
          </p:nvPr>
        </p:nvSpPr>
        <p:spPr/>
        <p:txBody>
          <a:bodyPr>
            <a:noAutofit/>
          </a:bodyPr>
          <a:lstStyle/>
          <a:p>
            <a:pPr lvl="0"/>
            <a:endParaRPr lang="tr-TR" sz="3200" dirty="0" smtClean="0"/>
          </a:p>
          <a:p>
            <a:pPr lvl="0"/>
            <a:r>
              <a:rPr lang="tr-TR" sz="3600" dirty="0" smtClean="0">
                <a:latin typeface="Arial Narrow" pitchFamily="34" charset="0"/>
              </a:rPr>
              <a:t>şu an popüler</a:t>
            </a:r>
          </a:p>
          <a:p>
            <a:pPr lvl="0"/>
            <a:r>
              <a:rPr lang="tr-TR" sz="3600" dirty="0" smtClean="0">
                <a:latin typeface="Arial Narrow" pitchFamily="34" charset="0"/>
              </a:rPr>
              <a:t>20.yy “yeni medyanın” doğuşu  ile gelişen web tabanlı bir metrik </a:t>
            </a:r>
          </a:p>
          <a:p>
            <a:endParaRPr lang="tr-TR" sz="3200"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pPr algn="l"/>
            <a:r>
              <a:rPr lang="tr-TR" b="1" dirty="0" smtClean="0">
                <a:latin typeface="Arial Narrow" pitchFamily="34" charset="0"/>
              </a:rPr>
              <a:t>Alternatif Metrikler; </a:t>
            </a:r>
            <a:r>
              <a:rPr lang="tr-TR" b="1" dirty="0" err="1" smtClean="0">
                <a:latin typeface="Arial Narrow" pitchFamily="34" charset="0"/>
              </a:rPr>
              <a:t>Altmetri</a:t>
            </a:r>
            <a:endParaRPr lang="tr-TR" b="1" dirty="0">
              <a:latin typeface="Arial Narrow" pitchFamily="34" charset="0"/>
            </a:endParaRPr>
          </a:p>
        </p:txBody>
      </p:sp>
      <p:sp>
        <p:nvSpPr>
          <p:cNvPr id="6" name="5 İçerik Yer Tutucusu"/>
          <p:cNvSpPr>
            <a:spLocks noGrp="1"/>
          </p:cNvSpPr>
          <p:nvPr>
            <p:ph idx="1"/>
          </p:nvPr>
        </p:nvSpPr>
        <p:spPr/>
        <p:txBody>
          <a:bodyPr>
            <a:noAutofit/>
          </a:bodyPr>
          <a:lstStyle/>
          <a:p>
            <a:pPr>
              <a:buFont typeface="Wingdings" pitchFamily="2" charset="2"/>
              <a:buChar char="Ø"/>
            </a:pPr>
            <a:r>
              <a:rPr lang="tr-TR" sz="2400" dirty="0" smtClean="0">
                <a:latin typeface="Arial Narrow" pitchFamily="34" charset="0"/>
              </a:rPr>
              <a:t>akademik </a:t>
            </a:r>
            <a:r>
              <a:rPr lang="tr-TR" sz="2400" dirty="0">
                <a:latin typeface="Arial Narrow" pitchFamily="34" charset="0"/>
              </a:rPr>
              <a:t>yayınların web ortamında paylaşımı, kullanımı, online hareketlerinin ölçümüdür.  Makalenin Medyada konuşulma miktarı, </a:t>
            </a:r>
            <a:r>
              <a:rPr lang="tr-TR" sz="2400" dirty="0" err="1">
                <a:latin typeface="Arial Narrow" pitchFamily="34" charset="0"/>
              </a:rPr>
              <a:t>Facebook</a:t>
            </a:r>
            <a:r>
              <a:rPr lang="tr-TR" sz="2400" dirty="0">
                <a:latin typeface="Arial Narrow" pitchFamily="34" charset="0"/>
              </a:rPr>
              <a:t>, </a:t>
            </a:r>
            <a:r>
              <a:rPr lang="tr-TR" sz="2400" dirty="0" err="1">
                <a:latin typeface="Arial Narrow" pitchFamily="34" charset="0"/>
              </a:rPr>
              <a:t>Twitter’da</a:t>
            </a:r>
            <a:r>
              <a:rPr lang="tr-TR" sz="2400" dirty="0">
                <a:latin typeface="Arial Narrow" pitchFamily="34" charset="0"/>
              </a:rPr>
              <a:t> bahsedilme, etiketlenme, tavsiye edilme sayısı, </a:t>
            </a:r>
            <a:r>
              <a:rPr lang="tr-TR" sz="2400" dirty="0" err="1">
                <a:latin typeface="Arial Narrow" pitchFamily="34" charset="0"/>
              </a:rPr>
              <a:t>Mendeley</a:t>
            </a:r>
            <a:r>
              <a:rPr lang="tr-TR" sz="2400" dirty="0">
                <a:latin typeface="Arial Narrow" pitchFamily="34" charset="0"/>
              </a:rPr>
              <a:t> gibi araçlarda işaretlenme sayısı,  yayıncı web sitesinde indirilme, okunma sayısı gibi</a:t>
            </a:r>
          </a:p>
          <a:p>
            <a:pPr>
              <a:buFont typeface="Wingdings" pitchFamily="2" charset="2"/>
              <a:buChar char="Ø"/>
            </a:pPr>
            <a:r>
              <a:rPr lang="tr-TR" sz="2400" dirty="0">
                <a:latin typeface="Arial Narrow" pitchFamily="34" charset="0"/>
              </a:rPr>
              <a:t>İsminin yarattığı etki ile ölçüm yaptığı alanın yarattığı etki birbiri ile </a:t>
            </a:r>
            <a:r>
              <a:rPr lang="tr-TR" sz="2400" dirty="0" smtClean="0">
                <a:latin typeface="Arial Narrow" pitchFamily="34" charset="0"/>
              </a:rPr>
              <a:t>pek </a:t>
            </a:r>
            <a:r>
              <a:rPr lang="tr-TR" sz="2400" dirty="0">
                <a:latin typeface="Arial Narrow" pitchFamily="34" charset="0"/>
              </a:rPr>
              <a:t>ölçüşmüyor</a:t>
            </a:r>
          </a:p>
          <a:p>
            <a:pPr>
              <a:buFont typeface="Wingdings" pitchFamily="2" charset="2"/>
              <a:buChar char="Ø"/>
            </a:pPr>
            <a:r>
              <a:rPr lang="tr-TR" sz="2400" dirty="0" err="1" smtClean="0">
                <a:latin typeface="Arial Narrow" pitchFamily="34" charset="0"/>
              </a:rPr>
              <a:t>Bibliyometrik</a:t>
            </a:r>
            <a:r>
              <a:rPr lang="tr-TR" sz="2400" dirty="0" smtClean="0">
                <a:latin typeface="Arial Narrow" pitchFamily="34" charset="0"/>
              </a:rPr>
              <a:t> ölçümlerin yerine geçmek için tasarlanmadı, araştırma çıktılarının kim tarafından nasıl kullanıldığını </a:t>
            </a:r>
            <a:r>
              <a:rPr lang="tr-TR" sz="2400" dirty="0" smtClean="0">
                <a:latin typeface="Arial Narrow" pitchFamily="34" charset="0"/>
              </a:rPr>
              <a:t>ölçmeye çalışır.</a:t>
            </a:r>
            <a:endParaRPr lang="tr-TR" sz="2400" dirty="0" smtClean="0">
              <a:latin typeface="Arial Narrow" pitchFamily="34" charset="0"/>
            </a:endParaRPr>
          </a:p>
          <a:p>
            <a:pPr>
              <a:buFont typeface="Wingdings" pitchFamily="2" charset="2"/>
              <a:buChar char="Ø"/>
            </a:pPr>
            <a:r>
              <a:rPr lang="tr-TR" sz="2400" dirty="0" smtClean="0">
                <a:latin typeface="Arial Narrow" pitchFamily="34" charset="0"/>
              </a:rPr>
              <a:t>Araştırma hakkında kimin ne söylediğini değerlendirir</a:t>
            </a:r>
          </a:p>
          <a:p>
            <a:pPr>
              <a:buFont typeface="Wingdings" pitchFamily="2" charset="2"/>
              <a:buChar char="Ø"/>
            </a:pPr>
            <a:r>
              <a:rPr lang="tr-TR" sz="2400" dirty="0" smtClean="0">
                <a:latin typeface="Arial Narrow" pitchFamily="34" charset="0"/>
              </a:rPr>
              <a:t>Gerçek zamanlı geri bildirimleridir</a:t>
            </a:r>
          </a:p>
          <a:p>
            <a:pPr>
              <a:buFont typeface="Wingdings" pitchFamily="2" charset="2"/>
              <a:buChar char="Ø"/>
            </a:pPr>
            <a:r>
              <a:rPr lang="tr-TR" sz="2400" dirty="0" smtClean="0">
                <a:latin typeface="Arial Narrow" pitchFamily="34" charset="0"/>
              </a:rPr>
              <a:t>Değerlendirmelerde </a:t>
            </a:r>
            <a:r>
              <a:rPr lang="tr-TR" sz="2400" dirty="0" err="1" smtClean="0">
                <a:latin typeface="Arial Narrow" pitchFamily="34" charset="0"/>
              </a:rPr>
              <a:t>Share</a:t>
            </a:r>
            <a:r>
              <a:rPr lang="tr-TR" sz="2400" dirty="0" smtClean="0">
                <a:latin typeface="Arial Narrow" pitchFamily="34" charset="0"/>
              </a:rPr>
              <a:t>-</a:t>
            </a:r>
            <a:r>
              <a:rPr lang="tr-TR" sz="2400" dirty="0" err="1" smtClean="0">
                <a:latin typeface="Arial Narrow" pitchFamily="34" charset="0"/>
              </a:rPr>
              <a:t>attention</a:t>
            </a:r>
            <a:r>
              <a:rPr lang="tr-TR" sz="2400" dirty="0" smtClean="0">
                <a:latin typeface="Arial Narrow" pitchFamily="34" charset="0"/>
              </a:rPr>
              <a:t>-</a:t>
            </a:r>
            <a:r>
              <a:rPr lang="tr-TR" sz="2400" dirty="0" err="1" smtClean="0">
                <a:latin typeface="Arial Narrow" pitchFamily="34" charset="0"/>
              </a:rPr>
              <a:t>engagement</a:t>
            </a:r>
            <a:r>
              <a:rPr lang="tr-TR" sz="2400" dirty="0" smtClean="0">
                <a:latin typeface="Arial Narrow" pitchFamily="34" charset="0"/>
              </a:rPr>
              <a:t>-</a:t>
            </a:r>
            <a:r>
              <a:rPr lang="tr-TR" sz="2400" dirty="0" err="1" smtClean="0">
                <a:latin typeface="Arial Narrow" pitchFamily="34" charset="0"/>
              </a:rPr>
              <a:t>impact</a:t>
            </a:r>
            <a:r>
              <a:rPr lang="tr-TR" sz="2400" dirty="0" smtClean="0">
                <a:latin typeface="Arial Narrow" pitchFamily="34" charset="0"/>
              </a:rPr>
              <a:t>  yolu izlenir ve önemlidir</a:t>
            </a:r>
            <a:endParaRPr lang="tr-TR" sz="2400" dirty="0">
              <a:latin typeface="Arial Narrow" pitchFamily="34"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301038" cy="1143000"/>
          </a:xfrm>
        </p:spPr>
        <p:txBody>
          <a:bodyPr>
            <a:noAutofit/>
          </a:bodyPr>
          <a:lstStyle/>
          <a:p>
            <a:pPr algn="l"/>
            <a:r>
              <a:rPr lang="tr-TR" sz="3600" dirty="0" smtClean="0"/>
              <a:t/>
            </a:r>
            <a:br>
              <a:rPr lang="tr-TR" sz="3600" dirty="0" smtClean="0"/>
            </a:br>
            <a:r>
              <a:rPr lang="tr-TR" sz="3600" b="1" dirty="0" smtClean="0">
                <a:latin typeface="Arial Narrow" pitchFamily="34" charset="0"/>
              </a:rPr>
              <a:t>İTÜ Kütüphane’de </a:t>
            </a:r>
            <a:r>
              <a:rPr lang="tr-TR" sz="3600" b="1" dirty="0" err="1" smtClean="0">
                <a:latin typeface="Arial Narrow" pitchFamily="34" charset="0"/>
              </a:rPr>
              <a:t>Bibliyometri</a:t>
            </a:r>
            <a:r>
              <a:rPr lang="tr-TR" sz="3600" b="1" dirty="0" smtClean="0">
                <a:latin typeface="Arial Narrow" pitchFamily="34" charset="0"/>
              </a:rPr>
              <a:t>, kronolojik</a:t>
            </a:r>
            <a:r>
              <a:rPr lang="tr-TR" sz="3600" dirty="0" smtClean="0">
                <a:latin typeface="Arial Narrow" pitchFamily="34" charset="0"/>
              </a:rPr>
              <a:t/>
            </a:r>
            <a:br>
              <a:rPr lang="tr-TR" sz="3600" dirty="0" smtClean="0">
                <a:latin typeface="Arial Narrow" pitchFamily="34" charset="0"/>
              </a:rPr>
            </a:br>
            <a:endParaRPr lang="tr-TR" sz="3600" dirty="0">
              <a:latin typeface="Arial Narrow" pitchFamily="34" charset="0"/>
            </a:endParaRPr>
          </a:p>
        </p:txBody>
      </p:sp>
      <p:sp>
        <p:nvSpPr>
          <p:cNvPr id="3" name="2 İçerik Yer Tutucusu"/>
          <p:cNvSpPr>
            <a:spLocks noGrp="1"/>
          </p:cNvSpPr>
          <p:nvPr>
            <p:ph idx="1"/>
          </p:nvPr>
        </p:nvSpPr>
        <p:spPr>
          <a:xfrm>
            <a:off x="428596" y="928670"/>
            <a:ext cx="8229600" cy="5500726"/>
          </a:xfrm>
        </p:spPr>
        <p:txBody>
          <a:bodyPr>
            <a:normAutofit fontScale="25000" lnSpcReduction="20000"/>
          </a:bodyPr>
          <a:lstStyle/>
          <a:p>
            <a:pPr lvl="0"/>
            <a:endParaRPr lang="tr-TR" dirty="0" smtClean="0"/>
          </a:p>
          <a:p>
            <a:pPr lvl="0">
              <a:buFont typeface="Wingdings" pitchFamily="2" charset="2"/>
              <a:buChar char="Ø"/>
            </a:pPr>
            <a:r>
              <a:rPr lang="tr-TR" sz="12800" dirty="0" smtClean="0">
                <a:latin typeface="Arial Narrow" pitchFamily="34" charset="0"/>
              </a:rPr>
              <a:t>Kütüphane  Web of </a:t>
            </a:r>
            <a:r>
              <a:rPr lang="tr-TR" sz="12800" dirty="0" err="1" smtClean="0">
                <a:latin typeface="Arial Narrow" pitchFamily="34" charset="0"/>
              </a:rPr>
              <a:t>Science</a:t>
            </a:r>
            <a:r>
              <a:rPr lang="tr-TR" sz="12800" dirty="0" smtClean="0">
                <a:latin typeface="Arial Narrow" pitchFamily="34" charset="0"/>
              </a:rPr>
              <a:t> aboneliği, 2000’ler</a:t>
            </a:r>
          </a:p>
          <a:p>
            <a:pPr lvl="0">
              <a:buFont typeface="Wingdings" pitchFamily="2" charset="2"/>
              <a:buChar char="Ø"/>
            </a:pPr>
            <a:r>
              <a:rPr lang="tr-TR" sz="12800" dirty="0" err="1" smtClean="0">
                <a:latin typeface="Arial Narrow" pitchFamily="34" charset="0"/>
              </a:rPr>
              <a:t>WOS’a</a:t>
            </a:r>
            <a:r>
              <a:rPr lang="tr-TR" sz="12800" dirty="0" smtClean="0">
                <a:latin typeface="Arial Narrow" pitchFamily="34" charset="0"/>
              </a:rPr>
              <a:t> dayalı «</a:t>
            </a:r>
            <a:r>
              <a:rPr lang="tr-TR" sz="12800" b="1" dirty="0" smtClean="0">
                <a:latin typeface="Arial Narrow" pitchFamily="34" charset="0"/>
              </a:rPr>
              <a:t>Web of </a:t>
            </a:r>
            <a:r>
              <a:rPr lang="tr-TR" sz="12800" b="1" dirty="0" err="1" smtClean="0">
                <a:latin typeface="Arial Narrow" pitchFamily="34" charset="0"/>
              </a:rPr>
              <a:t>Science</a:t>
            </a:r>
            <a:r>
              <a:rPr lang="tr-TR" sz="12800" b="1" dirty="0" smtClean="0">
                <a:latin typeface="Arial Narrow" pitchFamily="34" charset="0"/>
              </a:rPr>
              <a:t> İTÜ Yayınları</a:t>
            </a:r>
            <a:r>
              <a:rPr lang="tr-TR" sz="12800" dirty="0" smtClean="0">
                <a:latin typeface="Arial Narrow" pitchFamily="34" charset="0"/>
              </a:rPr>
              <a:t>» web aracı</a:t>
            </a:r>
          </a:p>
          <a:p>
            <a:pPr lvl="0">
              <a:buFont typeface="Wingdings" pitchFamily="2" charset="2"/>
              <a:buChar char="Ø"/>
            </a:pPr>
            <a:r>
              <a:rPr lang="tr-TR" sz="12800" dirty="0" smtClean="0">
                <a:latin typeface="Arial Narrow" pitchFamily="34" charset="0"/>
              </a:rPr>
              <a:t>Kütüphane, EKUAL aracılığıyla </a:t>
            </a:r>
            <a:r>
              <a:rPr lang="tr-TR" sz="12800" dirty="0" err="1" smtClean="0">
                <a:latin typeface="Arial Narrow" pitchFamily="34" charset="0"/>
              </a:rPr>
              <a:t>Scopus</a:t>
            </a:r>
            <a:r>
              <a:rPr lang="tr-TR" sz="12800" dirty="0" smtClean="0">
                <a:latin typeface="Arial Narrow" pitchFamily="34" charset="0"/>
              </a:rPr>
              <a:t>, WOS abonelikleri</a:t>
            </a:r>
          </a:p>
          <a:p>
            <a:pPr lvl="0">
              <a:buFont typeface="Wingdings" pitchFamily="2" charset="2"/>
              <a:buChar char="Ø"/>
            </a:pPr>
            <a:r>
              <a:rPr lang="tr-TR" sz="12800" dirty="0" smtClean="0">
                <a:latin typeface="Arial Narrow" pitchFamily="34" charset="0"/>
              </a:rPr>
              <a:t>2015 </a:t>
            </a:r>
            <a:r>
              <a:rPr lang="tr-TR" sz="12800" dirty="0" err="1" smtClean="0">
                <a:latin typeface="Arial Narrow" pitchFamily="34" charset="0"/>
              </a:rPr>
              <a:t>Scopus</a:t>
            </a:r>
            <a:r>
              <a:rPr lang="tr-TR" sz="12800" dirty="0" smtClean="0">
                <a:latin typeface="Arial Narrow" pitchFamily="34" charset="0"/>
              </a:rPr>
              <a:t>’ a dayalı </a:t>
            </a:r>
            <a:r>
              <a:rPr lang="tr-TR" sz="12800" b="1" dirty="0" smtClean="0">
                <a:latin typeface="Arial Narrow" pitchFamily="34" charset="0"/>
              </a:rPr>
              <a:t>‘İTÜ Yayın Döküm</a:t>
            </a:r>
            <a:r>
              <a:rPr lang="tr-TR" sz="12800" dirty="0" smtClean="0">
                <a:latin typeface="Arial Narrow" pitchFamily="34" charset="0"/>
              </a:rPr>
              <a:t>’ aracı</a:t>
            </a:r>
          </a:p>
          <a:p>
            <a:pPr lvl="0">
              <a:buFont typeface="Wingdings" pitchFamily="2" charset="2"/>
              <a:buChar char="Ø"/>
            </a:pPr>
            <a:r>
              <a:rPr lang="tr-TR" sz="12800" dirty="0" smtClean="0">
                <a:latin typeface="Arial Narrow" pitchFamily="34" charset="0"/>
              </a:rPr>
              <a:t>2015-2017 Kütüphane  aracılığıyla </a:t>
            </a:r>
            <a:r>
              <a:rPr lang="tr-TR" sz="12800" dirty="0" err="1" smtClean="0">
                <a:latin typeface="Arial Narrow" pitchFamily="34" charset="0"/>
              </a:rPr>
              <a:t>Scival</a:t>
            </a:r>
            <a:r>
              <a:rPr lang="tr-TR" sz="12800" dirty="0" smtClean="0">
                <a:latin typeface="Arial Narrow" pitchFamily="34" charset="0"/>
              </a:rPr>
              <a:t> aboneliği</a:t>
            </a:r>
          </a:p>
          <a:p>
            <a:pPr lvl="0">
              <a:buFont typeface="Wingdings" pitchFamily="2" charset="2"/>
              <a:buChar char="Ø"/>
            </a:pPr>
            <a:r>
              <a:rPr lang="tr-TR" sz="12800" dirty="0" smtClean="0">
                <a:latin typeface="Arial Narrow" pitchFamily="34" charset="0"/>
              </a:rPr>
              <a:t>2018 İTÜ Bilimsel Araştırma Projeleri Koordinasyon Birimi Kütüphane aracılığıyla  </a:t>
            </a:r>
            <a:r>
              <a:rPr lang="tr-TR" sz="12800" dirty="0" err="1" smtClean="0">
                <a:latin typeface="Arial Narrow" pitchFamily="34" charset="0"/>
              </a:rPr>
              <a:t>Incites</a:t>
            </a:r>
            <a:endParaRPr lang="tr-TR" sz="12800" dirty="0" smtClean="0">
              <a:latin typeface="Arial Narrow" pitchFamily="34" charset="0"/>
            </a:endParaRPr>
          </a:p>
          <a:p>
            <a:pPr lvl="0">
              <a:buFont typeface="Wingdings" pitchFamily="2" charset="2"/>
              <a:buChar char="Ø"/>
            </a:pPr>
            <a:r>
              <a:rPr lang="tr-TR" sz="12800" dirty="0" smtClean="0">
                <a:latin typeface="Arial Narrow" pitchFamily="34" charset="0"/>
              </a:rPr>
              <a:t>2018-İTÜ AVESİS (WOS, SCOPUS’ tan İTÜ Yazarlarının yayınlarının çekilmesi ve analizi)</a:t>
            </a:r>
          </a:p>
          <a:p>
            <a:endParaRPr lang="tr-TR"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705</TotalTime>
  <Words>1318</Words>
  <Application>Microsoft Office PowerPoint</Application>
  <PresentationFormat>Ekran Gösterisi (4:3)</PresentationFormat>
  <Paragraphs>141</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Arial Narrow</vt:lpstr>
      <vt:lpstr>Calibri</vt:lpstr>
      <vt:lpstr>Wingdings</vt:lpstr>
      <vt:lpstr>Ofis Teması</vt:lpstr>
      <vt:lpstr>İTÜ Kütüphane Bibliyometri Çalışmaları, Gülçin Kubat, İTÜ Mustafa İnan Kütüphanesi, İstanbul</vt:lpstr>
      <vt:lpstr>  </vt:lpstr>
      <vt:lpstr>Geleneksel yol; Bibliyometri </vt:lpstr>
      <vt:lpstr>Bibliyometriye neden ihtiyaç duyuyoruz? </vt:lpstr>
      <vt:lpstr>Bibliyometriye neden ihtiyaç duyuyoruz?</vt:lpstr>
      <vt:lpstr>Bir başka deyişle;</vt:lpstr>
      <vt:lpstr>Altmetrics- article level metric</vt:lpstr>
      <vt:lpstr>Alternatif Metrikler; Altmetri</vt:lpstr>
      <vt:lpstr> İTÜ Kütüphane’de Bibliyometri, kronolojik </vt:lpstr>
      <vt:lpstr>Web of Science, Scopus ile yapılan çalışmalar </vt:lpstr>
      <vt:lpstr>Web of Science, Scopus ile yapılan çalışmalar</vt:lpstr>
      <vt:lpstr> “WOS İTÜ Yayınları” web programı </vt:lpstr>
      <vt:lpstr>İTÜ Yayın Döküm Sistemi </vt:lpstr>
      <vt:lpstr> Sistemin Çalışma Şekli:  </vt:lpstr>
      <vt:lpstr>Mevcut Durum: </vt:lpstr>
      <vt:lpstr>Yazar profili güncelleme çalışması</vt:lpstr>
      <vt:lpstr>Çalışma esnasında çok olumlu gelişmeler</vt:lpstr>
      <vt:lpstr>Sıkça Karşılaşılan Sorunlar </vt:lpstr>
      <vt:lpstr>mevcut ölçümlere yönelik önemli eleştiriler</vt:lpstr>
      <vt:lpstr>mevcut ölçümlere yönelik önemli eleştiriler</vt:lpstr>
      <vt:lpstr>Uyuyan güzeller https://www.nature.com/news/sleeping-beauty-papers-slumber-for-decades-1.17615</vt:lpstr>
      <vt:lpstr>Örnek Gelişmeler/Çalışmalar</vt:lpstr>
      <vt:lpstr>Leiden Manifesto for Research Metrics (http://www.leidenmanifesto.org/) </vt:lpstr>
      <vt:lpstr>Teşekkürler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İTÜ Kütüphane’de Bibliyometri</dc:title>
  <dc:creator>Uygar</dc:creator>
  <cp:lastModifiedBy>sdkm</cp:lastModifiedBy>
  <cp:revision>97</cp:revision>
  <dcterms:created xsi:type="dcterms:W3CDTF">2018-10-19T17:35:55Z</dcterms:created>
  <dcterms:modified xsi:type="dcterms:W3CDTF">2018-10-23T05:37:35Z</dcterms:modified>
</cp:coreProperties>
</file>